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6" r:id="rId2"/>
  </p:sldMasterIdLst>
  <p:notesMasterIdLst>
    <p:notesMasterId r:id="rId52"/>
  </p:notesMasterIdLst>
  <p:sldIdLst>
    <p:sldId id="626" r:id="rId3"/>
    <p:sldId id="669" r:id="rId4"/>
    <p:sldId id="672" r:id="rId5"/>
    <p:sldId id="684" r:id="rId6"/>
    <p:sldId id="670" r:id="rId7"/>
    <p:sldId id="671" r:id="rId8"/>
    <p:sldId id="674" r:id="rId9"/>
    <p:sldId id="675" r:id="rId10"/>
    <p:sldId id="676" r:id="rId11"/>
    <p:sldId id="678" r:id="rId12"/>
    <p:sldId id="679" r:id="rId13"/>
    <p:sldId id="680" r:id="rId14"/>
    <p:sldId id="681" r:id="rId15"/>
    <p:sldId id="682" r:id="rId16"/>
    <p:sldId id="683" r:id="rId17"/>
    <p:sldId id="627" r:id="rId18"/>
    <p:sldId id="628" r:id="rId19"/>
    <p:sldId id="629" r:id="rId20"/>
    <p:sldId id="630" r:id="rId21"/>
    <p:sldId id="631" r:id="rId22"/>
    <p:sldId id="632" r:id="rId23"/>
    <p:sldId id="635" r:id="rId24"/>
    <p:sldId id="636" r:id="rId25"/>
    <p:sldId id="637" r:id="rId26"/>
    <p:sldId id="638" r:id="rId27"/>
    <p:sldId id="639" r:id="rId28"/>
    <p:sldId id="662" r:id="rId29"/>
    <p:sldId id="641" r:id="rId30"/>
    <p:sldId id="642" r:id="rId31"/>
    <p:sldId id="643" r:id="rId32"/>
    <p:sldId id="644" r:id="rId33"/>
    <p:sldId id="645" r:id="rId34"/>
    <p:sldId id="646" r:id="rId35"/>
    <p:sldId id="647" r:id="rId36"/>
    <p:sldId id="648" r:id="rId37"/>
    <p:sldId id="649" r:id="rId38"/>
    <p:sldId id="651" r:id="rId39"/>
    <p:sldId id="650" r:id="rId40"/>
    <p:sldId id="652" r:id="rId41"/>
    <p:sldId id="653" r:id="rId42"/>
    <p:sldId id="654" r:id="rId43"/>
    <p:sldId id="655" r:id="rId44"/>
    <p:sldId id="656" r:id="rId45"/>
    <p:sldId id="657" r:id="rId46"/>
    <p:sldId id="658" r:id="rId47"/>
    <p:sldId id="659" r:id="rId48"/>
    <p:sldId id="660" r:id="rId49"/>
    <p:sldId id="661" r:id="rId50"/>
    <p:sldId id="363"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6855" autoAdjust="0"/>
  </p:normalViewPr>
  <p:slideViewPr>
    <p:cSldViewPr>
      <p:cViewPr>
        <p:scale>
          <a:sx n="89" d="100"/>
          <a:sy n="89" d="100"/>
        </p:scale>
        <p:origin x="-834" y="-24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dirty="0">
                <a:solidFill>
                  <a:schemeClr val="tx1"/>
                </a:solidFill>
              </a:rPr>
              <a:t>NCD Clinic Distribution by Age</a:t>
            </a:r>
            <a:r>
              <a:rPr lang="en-US" sz="2400" b="1" baseline="0" dirty="0">
                <a:solidFill>
                  <a:schemeClr val="tx1"/>
                </a:solidFill>
              </a:rPr>
              <a:t> and Diagnosis</a:t>
            </a:r>
          </a:p>
        </c:rich>
      </c:tx>
      <c:layout>
        <c:manualLayout>
          <c:xMode val="edge"/>
          <c:yMode val="edge"/>
          <c:x val="0.12537606202976312"/>
          <c:y val="0"/>
        </c:manualLayout>
      </c:layout>
      <c:spPr>
        <a:noFill/>
        <a:ln>
          <a:noFill/>
        </a:ln>
        <a:effectLst/>
      </c:spPr>
    </c:title>
    <c:view3D>
      <c:depthPercent val="100"/>
      <c:rAngAx val="1"/>
    </c:view3D>
    <c:floor>
      <c:spPr>
        <a:noFill/>
        <a:ln>
          <a:noFill/>
        </a:ln>
        <a:effectLst/>
        <a:sp3d/>
      </c:spPr>
    </c:floor>
    <c:sideWall>
      <c:spPr>
        <a:noFill/>
        <a:ln>
          <a:noFill/>
        </a:ln>
        <a:effectLst/>
        <a:sp3d/>
      </c:spPr>
    </c:sideWall>
    <c:backWall>
      <c:spPr>
        <a:noFill/>
        <a:ln w="25400">
          <a:noFill/>
        </a:ln>
        <a:effectLst/>
        <a:sp3d/>
      </c:spPr>
    </c:backWall>
    <c:plotArea>
      <c:layout/>
      <c:bar3DChart>
        <c:barDir val="col"/>
        <c:grouping val="clustered"/>
        <c:ser>
          <c:idx val="0"/>
          <c:order val="0"/>
          <c:tx>
            <c:strRef>
              <c:f>Sheet1!$B$2</c:f>
              <c:strCache>
                <c:ptCount val="1"/>
                <c:pt idx="0">
                  <c:v>0-20</c:v>
                </c:pt>
              </c:strCache>
            </c:strRef>
          </c:tx>
          <c:spPr>
            <a:solidFill>
              <a:schemeClr val="accent2"/>
            </a:solidFill>
            <a:ln>
              <a:noFill/>
            </a:ln>
            <a:effectLst/>
            <a:sp3d/>
          </c:spPr>
          <c:cat>
            <c:strRef>
              <c:f>Sheet1!$A$3:$A$9</c:f>
              <c:strCache>
                <c:ptCount val="7"/>
                <c:pt idx="0">
                  <c:v>DM (T1+T2)</c:v>
                </c:pt>
                <c:pt idx="1">
                  <c:v>HTN</c:v>
                </c:pt>
                <c:pt idx="2">
                  <c:v>CHF</c:v>
                </c:pt>
                <c:pt idx="3">
                  <c:v>Asthma/COPD</c:v>
                </c:pt>
                <c:pt idx="4">
                  <c:v>DM + HTN</c:v>
                </c:pt>
                <c:pt idx="5">
                  <c:v>CHF+ HTN</c:v>
                </c:pt>
                <c:pt idx="6">
                  <c:v>&gt;2 diagnosis</c:v>
                </c:pt>
              </c:strCache>
            </c:strRef>
          </c:cat>
          <c:val>
            <c:numRef>
              <c:f>Sheet1!$B$3:$B$9</c:f>
              <c:numCache>
                <c:formatCode>General</c:formatCode>
                <c:ptCount val="7"/>
                <c:pt idx="0">
                  <c:v>37</c:v>
                </c:pt>
                <c:pt idx="1">
                  <c:v>0</c:v>
                </c:pt>
                <c:pt idx="2">
                  <c:v>0</c:v>
                </c:pt>
                <c:pt idx="3">
                  <c:v>2</c:v>
                </c:pt>
                <c:pt idx="4">
                  <c:v>1</c:v>
                </c:pt>
                <c:pt idx="5">
                  <c:v>1</c:v>
                </c:pt>
                <c:pt idx="6">
                  <c:v>0</c:v>
                </c:pt>
              </c:numCache>
            </c:numRef>
          </c:val>
          <c:extLst xmlns:c16r2="http://schemas.microsoft.com/office/drawing/2015/06/chart">
            <c:ext xmlns:c16="http://schemas.microsoft.com/office/drawing/2014/chart" uri="{C3380CC4-5D6E-409C-BE32-E72D297353CC}">
              <c16:uniqueId val="{00000000-2247-9747-AD55-C2CEB9429581}"/>
            </c:ext>
          </c:extLst>
        </c:ser>
        <c:ser>
          <c:idx val="1"/>
          <c:order val="1"/>
          <c:tx>
            <c:strRef>
              <c:f>Sheet1!$C$2</c:f>
              <c:strCache>
                <c:ptCount val="1"/>
                <c:pt idx="0">
                  <c:v>21-40</c:v>
                </c:pt>
              </c:strCache>
            </c:strRef>
          </c:tx>
          <c:spPr>
            <a:solidFill>
              <a:schemeClr val="accent4"/>
            </a:solidFill>
            <a:ln>
              <a:noFill/>
            </a:ln>
            <a:effectLst/>
            <a:sp3d/>
          </c:spPr>
          <c:cat>
            <c:strRef>
              <c:f>Sheet1!$A$3:$A$9</c:f>
              <c:strCache>
                <c:ptCount val="7"/>
                <c:pt idx="0">
                  <c:v>DM (T1+T2)</c:v>
                </c:pt>
                <c:pt idx="1">
                  <c:v>HTN</c:v>
                </c:pt>
                <c:pt idx="2">
                  <c:v>CHF</c:v>
                </c:pt>
                <c:pt idx="3">
                  <c:v>Asthma/COPD</c:v>
                </c:pt>
                <c:pt idx="4">
                  <c:v>DM + HTN</c:v>
                </c:pt>
                <c:pt idx="5">
                  <c:v>CHF+ HTN</c:v>
                </c:pt>
                <c:pt idx="6">
                  <c:v>&gt;2 diagnosis</c:v>
                </c:pt>
              </c:strCache>
            </c:strRef>
          </c:cat>
          <c:val>
            <c:numRef>
              <c:f>Sheet1!$C$3:$C$9</c:f>
              <c:numCache>
                <c:formatCode>General</c:formatCode>
                <c:ptCount val="7"/>
                <c:pt idx="0">
                  <c:v>142</c:v>
                </c:pt>
                <c:pt idx="1">
                  <c:v>12</c:v>
                </c:pt>
                <c:pt idx="2">
                  <c:v>2</c:v>
                </c:pt>
                <c:pt idx="3">
                  <c:v>6</c:v>
                </c:pt>
                <c:pt idx="4">
                  <c:v>13</c:v>
                </c:pt>
                <c:pt idx="5">
                  <c:v>0</c:v>
                </c:pt>
                <c:pt idx="6">
                  <c:v>0</c:v>
                </c:pt>
              </c:numCache>
            </c:numRef>
          </c:val>
          <c:extLst xmlns:c16r2="http://schemas.microsoft.com/office/drawing/2015/06/chart">
            <c:ext xmlns:c16="http://schemas.microsoft.com/office/drawing/2014/chart" uri="{C3380CC4-5D6E-409C-BE32-E72D297353CC}">
              <c16:uniqueId val="{00000001-2247-9747-AD55-C2CEB9429581}"/>
            </c:ext>
          </c:extLst>
        </c:ser>
        <c:ser>
          <c:idx val="2"/>
          <c:order val="2"/>
          <c:tx>
            <c:strRef>
              <c:f>Sheet1!$D$2</c:f>
              <c:strCache>
                <c:ptCount val="1"/>
                <c:pt idx="0">
                  <c:v>&gt;40</c:v>
                </c:pt>
              </c:strCache>
            </c:strRef>
          </c:tx>
          <c:spPr>
            <a:solidFill>
              <a:schemeClr val="accent6"/>
            </a:solidFill>
            <a:ln>
              <a:noFill/>
            </a:ln>
            <a:effectLst/>
            <a:sp3d/>
          </c:spPr>
          <c:cat>
            <c:strRef>
              <c:f>Sheet1!$A$3:$A$9</c:f>
              <c:strCache>
                <c:ptCount val="7"/>
                <c:pt idx="0">
                  <c:v>DM (T1+T2)</c:v>
                </c:pt>
                <c:pt idx="1">
                  <c:v>HTN</c:v>
                </c:pt>
                <c:pt idx="2">
                  <c:v>CHF</c:v>
                </c:pt>
                <c:pt idx="3">
                  <c:v>Asthma/COPD</c:v>
                </c:pt>
                <c:pt idx="4">
                  <c:v>DM + HTN</c:v>
                </c:pt>
                <c:pt idx="5">
                  <c:v>CHF+ HTN</c:v>
                </c:pt>
                <c:pt idx="6">
                  <c:v>&gt;2 diagnosis</c:v>
                </c:pt>
              </c:strCache>
            </c:strRef>
          </c:cat>
          <c:val>
            <c:numRef>
              <c:f>Sheet1!$D$3:$D$9</c:f>
              <c:numCache>
                <c:formatCode>General</c:formatCode>
                <c:ptCount val="7"/>
                <c:pt idx="0">
                  <c:v>281</c:v>
                </c:pt>
                <c:pt idx="1">
                  <c:v>79</c:v>
                </c:pt>
                <c:pt idx="2">
                  <c:v>10</c:v>
                </c:pt>
                <c:pt idx="3">
                  <c:v>10</c:v>
                </c:pt>
                <c:pt idx="4">
                  <c:v>179</c:v>
                </c:pt>
                <c:pt idx="5">
                  <c:v>9</c:v>
                </c:pt>
                <c:pt idx="6">
                  <c:v>14</c:v>
                </c:pt>
              </c:numCache>
            </c:numRef>
          </c:val>
          <c:extLst xmlns:c16r2="http://schemas.microsoft.com/office/drawing/2015/06/chart">
            <c:ext xmlns:c16="http://schemas.microsoft.com/office/drawing/2014/chart" uri="{C3380CC4-5D6E-409C-BE32-E72D297353CC}">
              <c16:uniqueId val="{00000002-2247-9747-AD55-C2CEB9429581}"/>
            </c:ext>
          </c:extLst>
        </c:ser>
        <c:shape val="box"/>
        <c:axId val="104281600"/>
        <c:axId val="104283136"/>
        <c:axId val="0"/>
      </c:bar3DChart>
      <c:catAx>
        <c:axId val="104281600"/>
        <c:scaling>
          <c:orientation val="minMax"/>
        </c:scaling>
        <c:axPos val="b"/>
        <c:numFmt formatCode="General" sourceLinked="1"/>
        <c:maj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04283136"/>
        <c:crosses val="autoZero"/>
        <c:auto val="1"/>
        <c:lblAlgn val="ctr"/>
        <c:lblOffset val="100"/>
      </c:catAx>
      <c:valAx>
        <c:axId val="10428313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04281600"/>
        <c:crosses val="autoZero"/>
        <c:crossBetween val="between"/>
      </c:valAx>
      <c:spPr>
        <a:noFill/>
        <a:ln>
          <a:noFill/>
        </a:ln>
        <a:effectLst/>
      </c:spPr>
    </c:plotArea>
    <c:legend>
      <c:legendPos val="b"/>
      <c:layout>
        <c:manualLayout>
          <c:xMode val="edge"/>
          <c:yMode val="edge"/>
          <c:x val="0.31557800642748596"/>
          <c:y val="0.93985719217419761"/>
          <c:w val="0.36552535099779232"/>
          <c:h val="5.9463706333386886E-2"/>
        </c:manualLayout>
      </c:layout>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0.22241</cdr:x>
      <cdr:y>0.93561</cdr:y>
    </cdr:from>
    <cdr:to>
      <cdr:x>0.34052</cdr:x>
      <cdr:y>1</cdr:y>
    </cdr:to>
    <cdr:sp macro="" textlink="">
      <cdr:nvSpPr>
        <cdr:cNvPr id="2" name="TextBox 1">
          <a:extLst xmlns:a="http://schemas.openxmlformats.org/drawingml/2006/main">
            <a:ext uri="{FF2B5EF4-FFF2-40B4-BE49-F238E27FC236}">
              <a16:creationId xmlns:a16="http://schemas.microsoft.com/office/drawing/2014/main" xmlns="" id="{2E4C4EFD-211F-B37B-2454-25EB0FF3588C}"/>
            </a:ext>
          </a:extLst>
        </cdr:cNvPr>
        <cdr:cNvSpPr txBox="1"/>
      </cdr:nvSpPr>
      <cdr:spPr>
        <a:xfrm xmlns:a="http://schemas.openxmlformats.org/drawingml/2006/main">
          <a:off x="1788531" y="3713637"/>
          <a:ext cx="949781" cy="25557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b="1" dirty="0">
              <a:solidFill>
                <a:schemeClr val="tx1"/>
              </a:solidFill>
            </a:rPr>
            <a:t>Patient 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BB4CBC-FCEC-4529-8875-C64A99859FC3}" type="datetimeFigureOut">
              <a:rPr lang="en-GB" smtClean="0"/>
              <a:pPr/>
              <a:t>14/08/2023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381F41-348B-44DB-ABC1-DE1EC5107179}" type="slidenum">
              <a:rPr lang="en-GB" smtClean="0"/>
              <a:pPr/>
              <a:t>‹#›</a:t>
            </a:fld>
            <a:endParaRPr lang="en-GB"/>
          </a:p>
        </p:txBody>
      </p:sp>
    </p:spTree>
    <p:extLst>
      <p:ext uri="{BB962C8B-B14F-4D97-AF65-F5344CB8AC3E}">
        <p14:creationId xmlns="" xmlns:p14="http://schemas.microsoft.com/office/powerpoint/2010/main" val="2634821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cbi.nlm.nih.gov/pmc/articles/PMC7489932/figure/fig3/"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cbi.nlm.nih.gov/pmc/articles/PMC748993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7489932/figure/fig3/"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cbi.nlm.nih.gov/pmc/articles/PMC748993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Non communicable diseases and injuries (NCDI) account for more than a third of the disease burden for the poorest billion of our world accounting for almost 800,000 deaths for those aged 40 and younger annually. Between 19 and 50 million of the world’s poorest billion spend catastrophically on NCDI related care in direct out of pocket costs annually (11).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Years of life lost (YLL) is a measure of premature mortality that takes into account both the frequency of deaths and the age at which it occurs.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we found that rates of DALYs and years of life lost (YLLs) for NCDIs are higher at every age category among the poorest billion compared with full national populations in countries grouped by income level, even though they may constitute a smaller fraction of the burden among the most impoverished people (due to an even higher burden of communicable diseases and maternal and child death; </a:t>
            </a:r>
            <a:r>
              <a:rPr lang="en-US" sz="1200" b="0" i="0" u="sng" kern="1200" dirty="0">
                <a:solidFill>
                  <a:schemeClr val="tx1"/>
                </a:solidFill>
                <a:effectLst/>
                <a:latin typeface="+mn-lt"/>
                <a:ea typeface="+mn-ea"/>
                <a:cs typeface="+mn-cs"/>
                <a:hlinkClick r:id="rId3"/>
              </a:rPr>
              <a:t>figure 3</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Tugwell</a:t>
            </a:r>
            <a:r>
              <a:rPr lang="en-US" sz="1200" b="0" i="0" kern="1200" dirty="0">
                <a:solidFill>
                  <a:schemeClr val="tx1"/>
                </a:solidFill>
                <a:effectLst/>
                <a:latin typeface="+mn-lt"/>
                <a:ea typeface="+mn-ea"/>
                <a:cs typeface="+mn-cs"/>
              </a:rPr>
              <a:t> and colleagues</a:t>
            </a:r>
            <a:r>
              <a:rPr lang="en-US" sz="1200" b="0" i="0" u="sng" kern="1200" baseline="30000" dirty="0">
                <a:solidFill>
                  <a:schemeClr val="tx1"/>
                </a:solidFill>
                <a:effectLst/>
                <a:latin typeface="+mn-lt"/>
                <a:ea typeface="+mn-ea"/>
                <a:cs typeface="+mn-cs"/>
                <a:hlinkClick r:id="rId4"/>
              </a:rPr>
              <a:t>58</a:t>
            </a:r>
            <a:r>
              <a:rPr lang="en-US" sz="1200" b="0" i="0" kern="1200" dirty="0">
                <a:solidFill>
                  <a:schemeClr val="tx1"/>
                </a:solidFill>
                <a:effectLst/>
                <a:latin typeface="+mn-lt"/>
                <a:ea typeface="+mn-ea"/>
                <a:cs typeface="+mn-cs"/>
              </a:rPr>
              <a:t> have </a:t>
            </a:r>
            <a:r>
              <a:rPr lang="en-US" sz="1200" b="0" i="0" kern="1200" dirty="0" err="1">
                <a:solidFill>
                  <a:schemeClr val="tx1"/>
                </a:solidFill>
                <a:effectLst/>
                <a:latin typeface="+mn-lt"/>
                <a:ea typeface="+mn-ea"/>
                <a:cs typeface="+mn-cs"/>
              </a:rPr>
              <a:t>hypothesised</a:t>
            </a:r>
            <a:r>
              <a:rPr lang="en-US" sz="1200" b="0" i="0" kern="1200" dirty="0">
                <a:solidFill>
                  <a:schemeClr val="tx1"/>
                </a:solidFill>
                <a:effectLst/>
                <a:latin typeface="+mn-lt"/>
                <a:ea typeface="+mn-ea"/>
                <a:cs typeface="+mn-cs"/>
              </a:rPr>
              <a:t> that worse health among the poor can be explained through analysis based on the equity staircase model. This model posits that the poor face: higher risks of disease and mortality; lower financial or physical access to prevention, diagnosis, and treatment; and structural challenges that diminish the effectiveness of interventions. These structural challenges result in late diagnosis, lower treatment adherence, and make </a:t>
            </a:r>
            <a:r>
              <a:rPr lang="en-US" sz="1200" b="0" i="0" kern="1200" dirty="0" err="1">
                <a:solidFill>
                  <a:schemeClr val="tx1"/>
                </a:solidFill>
                <a:effectLst/>
                <a:latin typeface="+mn-lt"/>
                <a:ea typeface="+mn-ea"/>
                <a:cs typeface="+mn-cs"/>
              </a:rPr>
              <a:t>behavioural</a:t>
            </a:r>
            <a:r>
              <a:rPr lang="en-US" sz="1200" b="0" i="0" kern="1200" dirty="0">
                <a:solidFill>
                  <a:schemeClr val="tx1"/>
                </a:solidFill>
                <a:effectLst/>
                <a:latin typeface="+mn-lt"/>
                <a:ea typeface="+mn-ea"/>
                <a:cs typeface="+mn-cs"/>
              </a:rPr>
              <a:t> change less likely. Additionally, the quality of care provided to the poor is lower across a range of conditions. YLD = year of life w/ disability.</a:t>
            </a:r>
            <a:endParaRPr lang="en-US" dirty="0"/>
          </a:p>
        </p:txBody>
      </p:sp>
      <p:sp>
        <p:nvSpPr>
          <p:cNvPr id="4" name="Slide Number Placeholder 3"/>
          <p:cNvSpPr>
            <a:spLocks noGrp="1"/>
          </p:cNvSpPr>
          <p:nvPr>
            <p:ph type="sldNum" sz="quarter" idx="10"/>
          </p:nvPr>
        </p:nvSpPr>
        <p:spPr/>
        <p:txBody>
          <a:bodyPr/>
          <a:lstStyle/>
          <a:p>
            <a:fld id="{59761CC8-6BE1-4534-B02F-D1987FA69098}" type="slidenum">
              <a:rPr lang="en-US" smtClean="0"/>
              <a:pPr/>
              <a:t>12</a:t>
            </a:fld>
            <a:endParaRPr lang="en-US"/>
          </a:p>
        </p:txBody>
      </p:sp>
    </p:spTree>
    <p:extLst>
      <p:ext uri="{BB962C8B-B14F-4D97-AF65-F5344CB8AC3E}">
        <p14:creationId xmlns:p14="http://schemas.microsoft.com/office/powerpoint/2010/main" xmlns="" val="316660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Non communicable diseases and injuries (NCDI) account for more than a third of the disease burden for the poorest billion of our world accounting for almost 800,000 deaths for those aged 40 and younger annually. Between 19 and 50 million of the world’s poorest billion spend catastrophically on NCDI related care in direct out of pocket costs annually (11).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Years of life lost (YLL) is a measure of premature mortality that takes into account both the frequency of deaths and the age at which it occurs.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we found that rates of DALYs and years of life lost (YLLs) for NCDIs are higher at every age category among the poorest billion compared with full national populations in countries grouped by income level, even though they may constitute a smaller fraction of the burden among the most impoverished people (due to an even higher burden of communicable diseases and maternal and child death; </a:t>
            </a:r>
            <a:r>
              <a:rPr lang="en-US" sz="1200" b="0" i="0" u="sng" kern="1200" dirty="0">
                <a:solidFill>
                  <a:schemeClr val="tx1"/>
                </a:solidFill>
                <a:effectLst/>
                <a:latin typeface="+mn-lt"/>
                <a:ea typeface="+mn-ea"/>
                <a:cs typeface="+mn-cs"/>
                <a:hlinkClick r:id="rId3"/>
              </a:rPr>
              <a:t>figure 3</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Tugwell</a:t>
            </a:r>
            <a:r>
              <a:rPr lang="en-US" sz="1200" b="0" i="0" kern="1200" dirty="0">
                <a:solidFill>
                  <a:schemeClr val="tx1"/>
                </a:solidFill>
                <a:effectLst/>
                <a:latin typeface="+mn-lt"/>
                <a:ea typeface="+mn-ea"/>
                <a:cs typeface="+mn-cs"/>
              </a:rPr>
              <a:t> and colleagues</a:t>
            </a:r>
            <a:r>
              <a:rPr lang="en-US" sz="1200" b="0" i="0" u="sng" kern="1200" baseline="30000" dirty="0">
                <a:solidFill>
                  <a:schemeClr val="tx1"/>
                </a:solidFill>
                <a:effectLst/>
                <a:latin typeface="+mn-lt"/>
                <a:ea typeface="+mn-ea"/>
                <a:cs typeface="+mn-cs"/>
                <a:hlinkClick r:id="rId4"/>
              </a:rPr>
              <a:t>58</a:t>
            </a:r>
            <a:r>
              <a:rPr lang="en-US" sz="1200" b="0" i="0" kern="1200" dirty="0">
                <a:solidFill>
                  <a:schemeClr val="tx1"/>
                </a:solidFill>
                <a:effectLst/>
                <a:latin typeface="+mn-lt"/>
                <a:ea typeface="+mn-ea"/>
                <a:cs typeface="+mn-cs"/>
              </a:rPr>
              <a:t> have </a:t>
            </a:r>
            <a:r>
              <a:rPr lang="en-US" sz="1200" b="0" i="0" kern="1200" dirty="0" err="1">
                <a:solidFill>
                  <a:schemeClr val="tx1"/>
                </a:solidFill>
                <a:effectLst/>
                <a:latin typeface="+mn-lt"/>
                <a:ea typeface="+mn-ea"/>
                <a:cs typeface="+mn-cs"/>
              </a:rPr>
              <a:t>hypothesised</a:t>
            </a:r>
            <a:r>
              <a:rPr lang="en-US" sz="1200" b="0" i="0" kern="1200" dirty="0">
                <a:solidFill>
                  <a:schemeClr val="tx1"/>
                </a:solidFill>
                <a:effectLst/>
                <a:latin typeface="+mn-lt"/>
                <a:ea typeface="+mn-ea"/>
                <a:cs typeface="+mn-cs"/>
              </a:rPr>
              <a:t> that worse health among the poor can be explained through analysis based on the equity staircase model. This model posits that the poor face: higher risks of disease and mortality; lower financial or physical access to prevention, diagnosis, and treatment; and structural challenges that diminish the effectiveness of interventions. These structural challenges result in late diagnosis, lower treatment adherence, and make </a:t>
            </a:r>
            <a:r>
              <a:rPr lang="en-US" sz="1200" b="0" i="0" kern="1200" dirty="0" err="1">
                <a:solidFill>
                  <a:schemeClr val="tx1"/>
                </a:solidFill>
                <a:effectLst/>
                <a:latin typeface="+mn-lt"/>
                <a:ea typeface="+mn-ea"/>
                <a:cs typeface="+mn-cs"/>
              </a:rPr>
              <a:t>behavioural</a:t>
            </a:r>
            <a:r>
              <a:rPr lang="en-US" sz="1200" b="0" i="0" kern="1200" dirty="0">
                <a:solidFill>
                  <a:schemeClr val="tx1"/>
                </a:solidFill>
                <a:effectLst/>
                <a:latin typeface="+mn-lt"/>
                <a:ea typeface="+mn-ea"/>
                <a:cs typeface="+mn-cs"/>
              </a:rPr>
              <a:t> change less likely. Additionally, the quality of care provided to the poor is lower across a range of conditions. YLD = year of life w/ disability.</a:t>
            </a:r>
            <a:endParaRPr lang="en-US" dirty="0"/>
          </a:p>
        </p:txBody>
      </p:sp>
      <p:sp>
        <p:nvSpPr>
          <p:cNvPr id="4" name="Slide Number Placeholder 3"/>
          <p:cNvSpPr>
            <a:spLocks noGrp="1"/>
          </p:cNvSpPr>
          <p:nvPr>
            <p:ph type="sldNum" sz="quarter" idx="10"/>
          </p:nvPr>
        </p:nvSpPr>
        <p:spPr/>
        <p:txBody>
          <a:bodyPr/>
          <a:lstStyle/>
          <a:p>
            <a:fld id="{59761CC8-6BE1-4534-B02F-D1987FA69098}" type="slidenum">
              <a:rPr lang="en-US" smtClean="0"/>
              <a:pPr/>
              <a:t>13</a:t>
            </a:fld>
            <a:endParaRPr lang="en-US"/>
          </a:p>
        </p:txBody>
      </p:sp>
    </p:spTree>
    <p:extLst>
      <p:ext uri="{BB962C8B-B14F-4D97-AF65-F5344CB8AC3E}">
        <p14:creationId xmlns:p14="http://schemas.microsoft.com/office/powerpoint/2010/main" xmlns="" val="94159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observations provide an opportunity to improve the quality of the care of patients with Heart failure in the region of SSA. </a:t>
            </a:r>
          </a:p>
        </p:txBody>
      </p:sp>
      <p:sp>
        <p:nvSpPr>
          <p:cNvPr id="4" name="Slide Number Placeholder 3"/>
          <p:cNvSpPr>
            <a:spLocks noGrp="1"/>
          </p:cNvSpPr>
          <p:nvPr>
            <p:ph type="sldNum" sz="quarter" idx="10"/>
          </p:nvPr>
        </p:nvSpPr>
        <p:spPr/>
        <p:txBody>
          <a:bodyPr/>
          <a:lstStyle/>
          <a:p>
            <a:fld id="{59761CC8-6BE1-4534-B02F-D1987FA69098}" type="slidenum">
              <a:rPr lang="en-US" smtClean="0"/>
              <a:pPr/>
              <a:t>14</a:t>
            </a:fld>
            <a:endParaRPr lang="en-US"/>
          </a:p>
        </p:txBody>
      </p:sp>
    </p:spTree>
    <p:extLst>
      <p:ext uri="{BB962C8B-B14F-4D97-AF65-F5344CB8AC3E}">
        <p14:creationId xmlns:p14="http://schemas.microsoft.com/office/powerpoint/2010/main" xmlns="" val="59926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example of patient f/u</a:t>
            </a:r>
          </a:p>
        </p:txBody>
      </p:sp>
      <p:sp>
        <p:nvSpPr>
          <p:cNvPr id="4" name="Slide Number Placeholder 3"/>
          <p:cNvSpPr>
            <a:spLocks noGrp="1"/>
          </p:cNvSpPr>
          <p:nvPr>
            <p:ph type="sldNum" sz="quarter" idx="5"/>
          </p:nvPr>
        </p:nvSpPr>
        <p:spPr/>
        <p:txBody>
          <a:bodyPr/>
          <a:lstStyle/>
          <a:p>
            <a:fld id="{CABBB9FE-0806-2C46-826A-DF6F90EA0DB6}" type="slidenum">
              <a:rPr lang="en-US" smtClean="0"/>
              <a:pPr/>
              <a:t>26</a:t>
            </a:fld>
            <a:endParaRPr lang="en-US"/>
          </a:p>
        </p:txBody>
      </p:sp>
    </p:spTree>
    <p:extLst>
      <p:ext uri="{BB962C8B-B14F-4D97-AF65-F5344CB8AC3E}">
        <p14:creationId xmlns:p14="http://schemas.microsoft.com/office/powerpoint/2010/main" xmlns="" val="334194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should have a slide on follow up rate</a:t>
            </a:r>
          </a:p>
        </p:txBody>
      </p:sp>
      <p:sp>
        <p:nvSpPr>
          <p:cNvPr id="4" name="Slide Number Placeholder 3"/>
          <p:cNvSpPr>
            <a:spLocks noGrp="1"/>
          </p:cNvSpPr>
          <p:nvPr>
            <p:ph type="sldNum" sz="quarter" idx="5"/>
          </p:nvPr>
        </p:nvSpPr>
        <p:spPr/>
        <p:txBody>
          <a:bodyPr/>
          <a:lstStyle/>
          <a:p>
            <a:fld id="{CABBB9FE-0806-2C46-826A-DF6F90EA0DB6}" type="slidenum">
              <a:rPr lang="en-US" smtClean="0"/>
              <a:pPr/>
              <a:t>37</a:t>
            </a:fld>
            <a:endParaRPr lang="en-US"/>
          </a:p>
        </p:txBody>
      </p:sp>
    </p:spTree>
    <p:extLst>
      <p:ext uri="{BB962C8B-B14F-4D97-AF65-F5344CB8AC3E}">
        <p14:creationId xmlns:p14="http://schemas.microsoft.com/office/powerpoint/2010/main" xmlns="" val="357070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BBB9FE-0806-2C46-826A-DF6F90EA0DB6}" type="slidenum">
              <a:rPr lang="en-US" smtClean="0"/>
              <a:pPr/>
              <a:t>46</a:t>
            </a:fld>
            <a:endParaRPr lang="en-US"/>
          </a:p>
        </p:txBody>
      </p:sp>
    </p:spTree>
    <p:extLst>
      <p:ext uri="{BB962C8B-B14F-4D97-AF65-F5344CB8AC3E}">
        <p14:creationId xmlns:p14="http://schemas.microsoft.com/office/powerpoint/2010/main" xmlns="" val="3688014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BBB9FE-0806-2C46-826A-DF6F90EA0DB6}" type="slidenum">
              <a:rPr lang="en-US" smtClean="0"/>
              <a:pPr/>
              <a:t>47</a:t>
            </a:fld>
            <a:endParaRPr lang="en-US"/>
          </a:p>
        </p:txBody>
      </p:sp>
    </p:spTree>
    <p:extLst>
      <p:ext uri="{BB962C8B-B14F-4D97-AF65-F5344CB8AC3E}">
        <p14:creationId xmlns:p14="http://schemas.microsoft.com/office/powerpoint/2010/main" xmlns="" val="30086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2343151"/>
            <a:ext cx="6172200" cy="142077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3752492"/>
            <a:ext cx="6172200" cy="10287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8050371" y="832948"/>
            <a:ext cx="1714500" cy="381000"/>
          </a:xfrm>
        </p:spPr>
        <p:txBody>
          <a:bodyPr/>
          <a:lstStyle/>
          <a:p>
            <a:fld id="{E45BA8AF-568D-421E-BE12-53D09995E2D9}" type="datetime1">
              <a:rPr lang="en-GB" smtClean="0"/>
              <a:pPr/>
              <a:t>14/08/2023</a:t>
            </a:fld>
            <a:endParaRPr lang="en-GB"/>
          </a:p>
        </p:txBody>
      </p:sp>
      <p:sp>
        <p:nvSpPr>
          <p:cNvPr id="17" name="Footer Placeholder 16"/>
          <p:cNvSpPr>
            <a:spLocks noGrp="1"/>
          </p:cNvSpPr>
          <p:nvPr>
            <p:ph type="ftr" sz="quarter" idx="11"/>
          </p:nvPr>
        </p:nvSpPr>
        <p:spPr bwMode="auto">
          <a:xfrm rot="5400000">
            <a:off x="7534469" y="3088246"/>
            <a:ext cx="2743200" cy="384048"/>
          </a:xfrm>
        </p:spPr>
        <p:txBody>
          <a:bodyPr/>
          <a:lstStyle/>
          <a:p>
            <a:endParaRPr lang="en-GB"/>
          </a:p>
        </p:txBody>
      </p:sp>
      <p:sp>
        <p:nvSpPr>
          <p:cNvPr id="10" name="Rectangle 9"/>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4341114"/>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337185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3696527"/>
            <a:ext cx="609600" cy="388143"/>
          </a:xfrm>
        </p:spPr>
        <p:txBody>
          <a:bodyPr/>
          <a:lstStyle/>
          <a:p>
            <a:fld id="{DB5CBA01-4954-46E7-9780-7BA743585A30}"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6A6E62-1AF9-4D18-8A30-CEECE8E2B032}" type="datetime1">
              <a:rPr lang="en-GB" smtClean="0"/>
              <a:pPr/>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5CBA01-4954-46E7-9780-7BA743585A30}"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1676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8C7960-344C-41D8-B266-9E1B72F23109}" type="datetime1">
              <a:rPr lang="en-GB" smtClean="0"/>
              <a:pPr/>
              <a:t>14/08/2023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5CBA01-4954-46E7-9780-7BA743585A30}"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2343151"/>
            <a:ext cx="6172200" cy="142077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3752492"/>
            <a:ext cx="6172200" cy="10287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8050371" y="832948"/>
            <a:ext cx="1714500" cy="381000"/>
          </a:xfrm>
        </p:spPr>
        <p:txBody>
          <a:bodyPr/>
          <a:lstStyle/>
          <a:p>
            <a:fld id="{51A3534F-8643-42CB-8CA3-06D5DF201C36}" type="datetime1">
              <a:rPr lang="en-GB" smtClean="0">
                <a:solidFill>
                  <a:srgbClr val="303030"/>
                </a:solidFill>
              </a:rPr>
              <a:pPr/>
              <a:t>14/08/2023</a:t>
            </a:fld>
            <a:endParaRPr lang="en-GB">
              <a:solidFill>
                <a:srgbClr val="303030"/>
              </a:solidFill>
            </a:endParaRPr>
          </a:p>
        </p:txBody>
      </p:sp>
      <p:sp>
        <p:nvSpPr>
          <p:cNvPr id="17" name="Footer Placeholder 16"/>
          <p:cNvSpPr>
            <a:spLocks noGrp="1"/>
          </p:cNvSpPr>
          <p:nvPr>
            <p:ph type="ftr" sz="quarter" idx="11"/>
          </p:nvPr>
        </p:nvSpPr>
        <p:spPr bwMode="auto">
          <a:xfrm rot="5400000">
            <a:off x="7534469" y="3088246"/>
            <a:ext cx="2743200" cy="384048"/>
          </a:xfrm>
        </p:spPr>
        <p:txBody>
          <a:bodyPr/>
          <a:lstStyle/>
          <a:p>
            <a:endParaRPr lang="en-GB">
              <a:solidFill>
                <a:srgbClr val="303030"/>
              </a:solidFill>
            </a:endParaRPr>
          </a:p>
        </p:txBody>
      </p:sp>
      <p:sp>
        <p:nvSpPr>
          <p:cNvPr id="10" name="Rectangle 9"/>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Rectangle 13"/>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Rectangle 18"/>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9113856"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4341114"/>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337185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3696527"/>
            <a:ext cx="609600" cy="388143"/>
          </a:xfrm>
        </p:spPr>
        <p:txBody>
          <a:body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15391140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00150"/>
            <a:ext cx="7467600" cy="365531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C0EC6D1-2CAD-46D8-9329-3DB769699C18}" type="datetime1">
              <a:rPr lang="en-GB" smtClean="0">
                <a:solidFill>
                  <a:srgbClr val="303030"/>
                </a:solidFill>
              </a:rPr>
              <a:pPr/>
              <a:t>14/08/2023</a:t>
            </a:fld>
            <a:endParaRPr lang="en-GB">
              <a:solidFill>
                <a:srgbClr val="303030"/>
              </a:solidFill>
            </a:endParaRPr>
          </a:p>
        </p:txBody>
      </p:sp>
      <p:sp>
        <p:nvSpPr>
          <p:cNvPr id="9" name="Slide Number Placeholder 8"/>
          <p:cNvSpPr>
            <a:spLocks noGrp="1"/>
          </p:cNvSpPr>
          <p:nvPr>
            <p:ph type="sldNum" sz="quarter" idx="15"/>
          </p:nvPr>
        </p:nvSpPr>
        <p:spPr/>
        <p:txBody>
          <a:bodyPr rtlCol="0"/>
          <a:lstStyle/>
          <a:p>
            <a:fld id="{DB5CBA01-4954-46E7-9780-7BA743585A30}" type="slidenum">
              <a:rPr lang="en-GB" smtClean="0"/>
              <a:pPr/>
              <a:t>‹#›</a:t>
            </a:fld>
            <a:endParaRPr lang="en-GB"/>
          </a:p>
        </p:txBody>
      </p:sp>
      <p:sp>
        <p:nvSpPr>
          <p:cNvPr id="10" name="Footer Placeholder 9"/>
          <p:cNvSpPr>
            <a:spLocks noGrp="1"/>
          </p:cNvSpPr>
          <p:nvPr>
            <p:ph type="ftr" sz="quarter" idx="16"/>
          </p:nvPr>
        </p:nvSpPr>
        <p:spPr/>
        <p:txBody>
          <a:bodyPr rtlCol="0"/>
          <a:lstStyle/>
          <a:p>
            <a:endParaRPr lang="en-GB">
              <a:solidFill>
                <a:srgbClr val="303030"/>
              </a:solidFill>
            </a:endParaRPr>
          </a:p>
        </p:txBody>
      </p:sp>
    </p:spTree>
    <p:extLst>
      <p:ext uri="{BB962C8B-B14F-4D97-AF65-F5344CB8AC3E}">
        <p14:creationId xmlns="" xmlns:p14="http://schemas.microsoft.com/office/powerpoint/2010/main" val="1772010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171701"/>
            <a:ext cx="6172200" cy="1540193"/>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3757613"/>
            <a:ext cx="6172200" cy="10287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8049006" y="830199"/>
            <a:ext cx="1714500" cy="381000"/>
          </a:xfrm>
        </p:spPr>
        <p:txBody>
          <a:bodyPr/>
          <a:lstStyle/>
          <a:p>
            <a:fld id="{57E3F54A-FA59-4B3B-9B7C-A989EEB8DBAE}" type="datetime1">
              <a:rPr lang="en-GB" smtClean="0">
                <a:solidFill>
                  <a:srgbClr val="DEDEE0"/>
                </a:solidFill>
              </a:rPr>
              <a:pPr/>
              <a:t>14/08/2023</a:t>
            </a:fld>
            <a:endParaRPr lang="en-GB">
              <a:solidFill>
                <a:srgbClr val="DEDEE0"/>
              </a:solidFill>
            </a:endParaRPr>
          </a:p>
        </p:txBody>
      </p:sp>
      <p:sp>
        <p:nvSpPr>
          <p:cNvPr id="5" name="Footer Placeholder 4"/>
          <p:cNvSpPr>
            <a:spLocks noGrp="1"/>
          </p:cNvSpPr>
          <p:nvPr>
            <p:ph type="ftr" sz="quarter" idx="11"/>
          </p:nvPr>
        </p:nvSpPr>
        <p:spPr bwMode="auto">
          <a:xfrm rot="5400000">
            <a:off x="7534656" y="3086100"/>
            <a:ext cx="2743200" cy="384048"/>
          </a:xfrm>
        </p:spPr>
        <p:txBody>
          <a:bodyPr/>
          <a:lstStyle/>
          <a:p>
            <a:endParaRPr lang="en-GB">
              <a:solidFill>
                <a:srgbClr val="DEDEE0"/>
              </a:solidFill>
            </a:endParaRPr>
          </a:p>
        </p:txBody>
      </p:sp>
      <p:sp>
        <p:nvSpPr>
          <p:cNvPr id="9" name="Rectangle 8"/>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4343400"/>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3359916"/>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340616" y="3696527"/>
            <a:ext cx="609600" cy="388143"/>
          </a:xfrm>
        </p:spPr>
        <p:txBody>
          <a:body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297341081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97DB367-4403-4768-A76B-B704ED7DC575}" type="datetime1">
              <a:rPr lang="en-GB" smtClean="0">
                <a:solidFill>
                  <a:srgbClr val="303030"/>
                </a:solidFill>
              </a:rPr>
              <a:pPr/>
              <a:t>14/08/2023</a:t>
            </a:fld>
            <a:endParaRPr lang="en-GB">
              <a:solidFill>
                <a:srgbClr val="303030"/>
              </a:solidFill>
            </a:endParaRPr>
          </a:p>
        </p:txBody>
      </p:sp>
      <p:sp>
        <p:nvSpPr>
          <p:cNvPr id="6" name="Footer Placeholder 5"/>
          <p:cNvSpPr>
            <a:spLocks noGrp="1"/>
          </p:cNvSpPr>
          <p:nvPr>
            <p:ph type="ftr" sz="quarter" idx="11"/>
          </p:nvPr>
        </p:nvSpPr>
        <p:spPr/>
        <p:txBody>
          <a:bodyPr/>
          <a:lstStyle/>
          <a:p>
            <a:endParaRPr lang="en-GB">
              <a:solidFill>
                <a:srgbClr val="303030"/>
              </a:solidFill>
            </a:endParaRPr>
          </a:p>
        </p:txBody>
      </p:sp>
      <p:sp>
        <p:nvSpPr>
          <p:cNvPr id="7" name="Slide Number Placeholder 6"/>
          <p:cNvSpPr>
            <a:spLocks noGrp="1"/>
          </p:cNvSpPr>
          <p:nvPr>
            <p:ph type="sldNum" sz="quarter" idx="12"/>
          </p:nvPr>
        </p:nvSpPr>
        <p:spPr/>
        <p:txBody>
          <a:bodyPr/>
          <a:lstStyle/>
          <a:p>
            <a:fld id="{DB5CBA01-4954-46E7-9780-7BA743585A30}" type="slidenum">
              <a:rPr lang="en-GB" smtClean="0"/>
              <a:pPr/>
              <a:t>‹#›</a:t>
            </a:fld>
            <a:endParaRPr lang="en-GB"/>
          </a:p>
        </p:txBody>
      </p:sp>
      <p:sp>
        <p:nvSpPr>
          <p:cNvPr id="9" name="Content Placeholder 8"/>
          <p:cNvSpPr>
            <a:spLocks noGrp="1"/>
          </p:cNvSpPr>
          <p:nvPr>
            <p:ph sz="quarter" idx="1"/>
          </p:nvPr>
        </p:nvSpPr>
        <p:spPr>
          <a:xfrm>
            <a:off x="457200"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 xmlns:p14="http://schemas.microsoft.com/office/powerpoint/2010/main" val="3704672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7543800" cy="85725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807DC39-D020-4B1C-A06E-1D516CB61A10}" type="datetime1">
              <a:rPr lang="en-GB" smtClean="0">
                <a:solidFill>
                  <a:srgbClr val="303030"/>
                </a:solidFill>
              </a:rPr>
              <a:pPr/>
              <a:t>14/08/2023</a:t>
            </a:fld>
            <a:endParaRPr lang="en-GB">
              <a:solidFill>
                <a:srgbClr val="303030"/>
              </a:solidFill>
            </a:endParaRPr>
          </a:p>
        </p:txBody>
      </p:sp>
      <p:sp>
        <p:nvSpPr>
          <p:cNvPr id="8" name="Footer Placeholder 7"/>
          <p:cNvSpPr>
            <a:spLocks noGrp="1"/>
          </p:cNvSpPr>
          <p:nvPr>
            <p:ph type="ftr" sz="quarter" idx="11"/>
          </p:nvPr>
        </p:nvSpPr>
        <p:spPr/>
        <p:txBody>
          <a:bodyPr/>
          <a:lstStyle/>
          <a:p>
            <a:endParaRPr lang="en-GB">
              <a:solidFill>
                <a:srgbClr val="303030"/>
              </a:solidFill>
            </a:endParaRPr>
          </a:p>
        </p:txBody>
      </p:sp>
      <p:sp>
        <p:nvSpPr>
          <p:cNvPr id="9" name="Slide Number Placeholder 8"/>
          <p:cNvSpPr>
            <a:spLocks noGrp="1"/>
          </p:cNvSpPr>
          <p:nvPr>
            <p:ph type="sldNum" sz="quarter" idx="12"/>
          </p:nvPr>
        </p:nvSpPr>
        <p:spPr/>
        <p:txBody>
          <a:bodyPr/>
          <a:lstStyle/>
          <a:p>
            <a:fld id="{DB5CBA01-4954-46E7-9780-7BA743585A30}" type="slidenum">
              <a:rPr lang="en-GB" smtClean="0"/>
              <a:pPr/>
              <a:t>‹#›</a:t>
            </a:fld>
            <a:endParaRPr lang="en-GB"/>
          </a:p>
        </p:txBody>
      </p:sp>
      <p:sp>
        <p:nvSpPr>
          <p:cNvPr id="11" name="Content Placeholder 10"/>
          <p:cNvSpPr>
            <a:spLocks noGrp="1"/>
          </p:cNvSpPr>
          <p:nvPr>
            <p:ph sz="quarter" idx="2"/>
          </p:nvPr>
        </p:nvSpPr>
        <p:spPr>
          <a:xfrm>
            <a:off x="457200"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 xmlns:p14="http://schemas.microsoft.com/office/powerpoint/2010/main" val="2548936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E7E594F-372B-4AAC-B60F-E78033BB09F1}" type="datetime1">
              <a:rPr lang="en-GB" smtClean="0">
                <a:solidFill>
                  <a:srgbClr val="303030"/>
                </a:solidFill>
              </a:rPr>
              <a:pPr/>
              <a:t>14/08/2023</a:t>
            </a:fld>
            <a:endParaRPr lang="en-GB">
              <a:solidFill>
                <a:srgbClr val="303030"/>
              </a:solidFill>
            </a:endParaRPr>
          </a:p>
        </p:txBody>
      </p:sp>
      <p:sp>
        <p:nvSpPr>
          <p:cNvPr id="7" name="Slide Number Placeholder 6"/>
          <p:cNvSpPr>
            <a:spLocks noGrp="1"/>
          </p:cNvSpPr>
          <p:nvPr>
            <p:ph type="sldNum" sz="quarter" idx="11"/>
          </p:nvPr>
        </p:nvSpPr>
        <p:spPr/>
        <p:txBody>
          <a:bodyPr rtlCol="0"/>
          <a:lstStyle/>
          <a:p>
            <a:fld id="{DB5CBA01-4954-46E7-9780-7BA743585A30}" type="slidenum">
              <a:rPr lang="en-GB" smtClean="0"/>
              <a:pPr/>
              <a:t>‹#›</a:t>
            </a:fld>
            <a:endParaRPr lang="en-GB"/>
          </a:p>
        </p:txBody>
      </p:sp>
      <p:sp>
        <p:nvSpPr>
          <p:cNvPr id="8" name="Footer Placeholder 7"/>
          <p:cNvSpPr>
            <a:spLocks noGrp="1"/>
          </p:cNvSpPr>
          <p:nvPr>
            <p:ph type="ftr" sz="quarter" idx="12"/>
          </p:nvPr>
        </p:nvSpPr>
        <p:spPr/>
        <p:txBody>
          <a:bodyPr rtlCol="0"/>
          <a:lstStyle/>
          <a:p>
            <a:endParaRPr lang="en-GB">
              <a:solidFill>
                <a:srgbClr val="303030"/>
              </a:solidFill>
            </a:endParaRPr>
          </a:p>
        </p:txBody>
      </p:sp>
    </p:spTree>
    <p:extLst>
      <p:ext uri="{BB962C8B-B14F-4D97-AF65-F5344CB8AC3E}">
        <p14:creationId xmlns="" xmlns:p14="http://schemas.microsoft.com/office/powerpoint/2010/main" val="1911637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32A3B-CB82-4581-8DD8-2FF588A983AA}" type="datetime1">
              <a:rPr lang="en-GB" smtClean="0">
                <a:solidFill>
                  <a:srgbClr val="303030"/>
                </a:solidFill>
              </a:rPr>
              <a:pPr/>
              <a:t>14/08/2023</a:t>
            </a:fld>
            <a:endParaRPr lang="en-GB">
              <a:solidFill>
                <a:srgbClr val="303030"/>
              </a:solidFill>
            </a:endParaRPr>
          </a:p>
        </p:txBody>
      </p:sp>
      <p:sp>
        <p:nvSpPr>
          <p:cNvPr id="3" name="Footer Placeholder 2"/>
          <p:cNvSpPr>
            <a:spLocks noGrp="1"/>
          </p:cNvSpPr>
          <p:nvPr>
            <p:ph type="ftr" sz="quarter" idx="11"/>
          </p:nvPr>
        </p:nvSpPr>
        <p:spPr/>
        <p:txBody>
          <a:bodyPr/>
          <a:lstStyle/>
          <a:p>
            <a:endParaRPr lang="en-GB">
              <a:solidFill>
                <a:srgbClr val="303030"/>
              </a:solidFill>
            </a:endParaRPr>
          </a:p>
        </p:txBody>
      </p:sp>
      <p:sp>
        <p:nvSpPr>
          <p:cNvPr id="4" name="Slide Number Placeholder 3"/>
          <p:cNvSpPr>
            <a:spLocks noGrp="1"/>
          </p:cNvSpPr>
          <p:nvPr>
            <p:ph type="sldNum" sz="quarter" idx="12"/>
          </p:nvPr>
        </p:nvSpPr>
        <p:spPr/>
        <p:txBody>
          <a:body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3075322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4160520" y="2343150"/>
            <a:ext cx="473202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05740"/>
            <a:ext cx="1527048" cy="373761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05740"/>
            <a:ext cx="5638800" cy="474573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FED7B80A-B37F-448E-94CF-F1CA678966BC}" type="datetime1">
              <a:rPr lang="en-GB" smtClean="0">
                <a:solidFill>
                  <a:srgbClr val="303030"/>
                </a:solidFill>
              </a:rPr>
              <a:pPr/>
              <a:t>14/08/2023</a:t>
            </a:fld>
            <a:endParaRPr lang="en-GB">
              <a:solidFill>
                <a:srgbClr val="303030"/>
              </a:solidFill>
            </a:endParaRPr>
          </a:p>
        </p:txBody>
      </p:sp>
      <p:sp>
        <p:nvSpPr>
          <p:cNvPr id="22" name="Slide Number Placeholder 21"/>
          <p:cNvSpPr>
            <a:spLocks noGrp="1"/>
          </p:cNvSpPr>
          <p:nvPr>
            <p:ph type="sldNum" sz="quarter" idx="15"/>
          </p:nvPr>
        </p:nvSpPr>
        <p:spPr/>
        <p:txBody>
          <a:bodyPr rtlCol="0"/>
          <a:lstStyle/>
          <a:p>
            <a:fld id="{DB5CBA01-4954-46E7-9780-7BA743585A30}" type="slidenum">
              <a:rPr lang="en-GB" smtClean="0"/>
              <a:pPr/>
              <a:t>‹#›</a:t>
            </a:fld>
            <a:endParaRPr lang="en-GB"/>
          </a:p>
        </p:txBody>
      </p:sp>
      <p:sp>
        <p:nvSpPr>
          <p:cNvPr id="23" name="Footer Placeholder 22"/>
          <p:cNvSpPr>
            <a:spLocks noGrp="1"/>
          </p:cNvSpPr>
          <p:nvPr>
            <p:ph type="ftr" sz="quarter" idx="16"/>
          </p:nvPr>
        </p:nvSpPr>
        <p:spPr/>
        <p:txBody>
          <a:bodyPr rtlCol="0"/>
          <a:lstStyle/>
          <a:p>
            <a:endParaRPr lang="en-GB">
              <a:solidFill>
                <a:srgbClr val="303030"/>
              </a:solidFill>
            </a:endParaRPr>
          </a:p>
        </p:txBody>
      </p:sp>
    </p:spTree>
    <p:extLst>
      <p:ext uri="{BB962C8B-B14F-4D97-AF65-F5344CB8AC3E}">
        <p14:creationId xmlns="" xmlns:p14="http://schemas.microsoft.com/office/powerpoint/2010/main" val="245471720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00150"/>
            <a:ext cx="7467600" cy="365531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2B56572D-6D0E-41CC-AB02-0E0F3EB9795C}" type="datetime1">
              <a:rPr lang="en-GB" smtClean="0"/>
              <a:pPr/>
              <a:t>14/08/2023</a:t>
            </a:fld>
            <a:endParaRPr lang="en-GB"/>
          </a:p>
        </p:txBody>
      </p:sp>
      <p:sp>
        <p:nvSpPr>
          <p:cNvPr id="9" name="Slide Number Placeholder 8"/>
          <p:cNvSpPr>
            <a:spLocks noGrp="1"/>
          </p:cNvSpPr>
          <p:nvPr>
            <p:ph type="sldNum" sz="quarter" idx="15"/>
          </p:nvPr>
        </p:nvSpPr>
        <p:spPr/>
        <p:txBody>
          <a:bodyPr rtlCol="0"/>
          <a:lstStyle/>
          <a:p>
            <a:fld id="{DB5CBA01-4954-46E7-9780-7BA743585A30}" type="slidenum">
              <a:rPr lang="en-GB" smtClean="0"/>
              <a:pPr/>
              <a:t>‹#›</a:t>
            </a:fld>
            <a:endParaRPr lang="en-GB"/>
          </a:p>
        </p:txBody>
      </p:sp>
      <p:sp>
        <p:nvSpPr>
          <p:cNvPr id="10" name="Footer Placeholder 9"/>
          <p:cNvSpPr>
            <a:spLocks noGrp="1"/>
          </p:cNvSpPr>
          <p:nvPr>
            <p:ph type="ftr" sz="quarter" idx="16"/>
          </p:nvPr>
        </p:nvSpPr>
        <p:spPr/>
        <p:txBody>
          <a:bodyPr rtlCol="0"/>
          <a:lstStyle/>
          <a:p>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4138803" y="2343150"/>
            <a:ext cx="473202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198596"/>
            <a:ext cx="1524000" cy="3717036"/>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51435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Straight Connector 11"/>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B60538D5-3D38-43C6-9D7A-651C9A91EA78}" type="datetime1">
              <a:rPr lang="en-GB" smtClean="0">
                <a:solidFill>
                  <a:srgbClr val="303030"/>
                </a:solidFill>
              </a:rPr>
              <a:pPr/>
              <a:t>14/08/2023</a:t>
            </a:fld>
            <a:endParaRPr lang="en-GB">
              <a:solidFill>
                <a:srgbClr val="303030"/>
              </a:solidFill>
            </a:endParaRPr>
          </a:p>
        </p:txBody>
      </p:sp>
      <p:sp>
        <p:nvSpPr>
          <p:cNvPr id="18" name="Slide Number Placeholder 17"/>
          <p:cNvSpPr>
            <a:spLocks noGrp="1"/>
          </p:cNvSpPr>
          <p:nvPr>
            <p:ph type="sldNum" sz="quarter" idx="11"/>
          </p:nvPr>
        </p:nvSpPr>
        <p:spPr/>
        <p:txBody>
          <a:bodyPr rtlCol="0"/>
          <a:lstStyle/>
          <a:p>
            <a:fld id="{DB5CBA01-4954-46E7-9780-7BA743585A30}" type="slidenum">
              <a:rPr lang="en-GB" smtClean="0"/>
              <a:pPr/>
              <a:t>‹#›</a:t>
            </a:fld>
            <a:endParaRPr lang="en-GB"/>
          </a:p>
        </p:txBody>
      </p:sp>
      <p:sp>
        <p:nvSpPr>
          <p:cNvPr id="21" name="Footer Placeholder 20"/>
          <p:cNvSpPr>
            <a:spLocks noGrp="1"/>
          </p:cNvSpPr>
          <p:nvPr>
            <p:ph type="ftr" sz="quarter" idx="12"/>
          </p:nvPr>
        </p:nvSpPr>
        <p:spPr/>
        <p:txBody>
          <a:bodyPr rtlCol="0"/>
          <a:lstStyle/>
          <a:p>
            <a:endParaRPr lang="en-GB">
              <a:solidFill>
                <a:srgbClr val="303030"/>
              </a:solidFill>
            </a:endParaRPr>
          </a:p>
        </p:txBody>
      </p:sp>
    </p:spTree>
    <p:extLst>
      <p:ext uri="{BB962C8B-B14F-4D97-AF65-F5344CB8AC3E}">
        <p14:creationId xmlns="" xmlns:p14="http://schemas.microsoft.com/office/powerpoint/2010/main" val="3612588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BC141C-CC50-459F-AD5E-FC9060A44B9A}" type="datetime1">
              <a:rPr lang="en-GB" smtClean="0">
                <a:solidFill>
                  <a:srgbClr val="303030"/>
                </a:solidFill>
              </a:rPr>
              <a:pPr/>
              <a:t>14/08/2023</a:t>
            </a:fld>
            <a:endParaRPr lang="en-GB">
              <a:solidFill>
                <a:srgbClr val="303030"/>
              </a:solidFill>
            </a:endParaRPr>
          </a:p>
        </p:txBody>
      </p:sp>
      <p:sp>
        <p:nvSpPr>
          <p:cNvPr id="5" name="Footer Placeholder 4"/>
          <p:cNvSpPr>
            <a:spLocks noGrp="1"/>
          </p:cNvSpPr>
          <p:nvPr>
            <p:ph type="ftr" sz="quarter" idx="11"/>
          </p:nvPr>
        </p:nvSpPr>
        <p:spPr/>
        <p:txBody>
          <a:bodyPr/>
          <a:lstStyle/>
          <a:p>
            <a:endParaRPr lang="en-GB">
              <a:solidFill>
                <a:srgbClr val="303030"/>
              </a:solidFill>
            </a:endParaRPr>
          </a:p>
        </p:txBody>
      </p:sp>
      <p:sp>
        <p:nvSpPr>
          <p:cNvPr id="6" name="Slide Number Placeholder 5"/>
          <p:cNvSpPr>
            <a:spLocks noGrp="1"/>
          </p:cNvSpPr>
          <p:nvPr>
            <p:ph type="sldNum" sz="quarter" idx="12"/>
          </p:nvPr>
        </p:nvSpPr>
        <p:spPr/>
        <p:txBody>
          <a:body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721488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1676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695220-09FA-4F74-A359-5DC32A41C95A}" type="datetime1">
              <a:rPr lang="en-GB" smtClean="0">
                <a:solidFill>
                  <a:srgbClr val="303030"/>
                </a:solidFill>
              </a:rPr>
              <a:pPr/>
              <a:t>14/08/2023</a:t>
            </a:fld>
            <a:endParaRPr lang="en-GB">
              <a:solidFill>
                <a:srgbClr val="303030"/>
              </a:solidFill>
            </a:endParaRPr>
          </a:p>
        </p:txBody>
      </p:sp>
      <p:sp>
        <p:nvSpPr>
          <p:cNvPr id="5" name="Footer Placeholder 4"/>
          <p:cNvSpPr>
            <a:spLocks noGrp="1"/>
          </p:cNvSpPr>
          <p:nvPr>
            <p:ph type="ftr" sz="quarter" idx="11"/>
          </p:nvPr>
        </p:nvSpPr>
        <p:spPr/>
        <p:txBody>
          <a:bodyPr/>
          <a:lstStyle/>
          <a:p>
            <a:endParaRPr lang="en-GB">
              <a:solidFill>
                <a:srgbClr val="303030"/>
              </a:solidFill>
            </a:endParaRPr>
          </a:p>
        </p:txBody>
      </p:sp>
      <p:sp>
        <p:nvSpPr>
          <p:cNvPr id="6" name="Slide Number Placeholder 5"/>
          <p:cNvSpPr>
            <a:spLocks noGrp="1"/>
          </p:cNvSpPr>
          <p:nvPr>
            <p:ph type="sldNum" sz="quarter" idx="12"/>
          </p:nvPr>
        </p:nvSpPr>
        <p:spPr/>
        <p:txBody>
          <a:body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207603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171701"/>
            <a:ext cx="6172200" cy="1540193"/>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3757613"/>
            <a:ext cx="6172200" cy="10287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8049006" y="830199"/>
            <a:ext cx="1714500" cy="381000"/>
          </a:xfrm>
        </p:spPr>
        <p:txBody>
          <a:bodyPr/>
          <a:lstStyle/>
          <a:p>
            <a:fld id="{D012C18F-0645-4EC2-8381-0E7063C1B1D7}" type="datetime1">
              <a:rPr lang="en-GB" smtClean="0"/>
              <a:pPr/>
              <a:t>14/08/2023</a:t>
            </a:fld>
            <a:endParaRPr lang="en-GB"/>
          </a:p>
        </p:txBody>
      </p:sp>
      <p:sp>
        <p:nvSpPr>
          <p:cNvPr id="5" name="Footer Placeholder 4"/>
          <p:cNvSpPr>
            <a:spLocks noGrp="1"/>
          </p:cNvSpPr>
          <p:nvPr>
            <p:ph type="ftr" sz="quarter" idx="11"/>
          </p:nvPr>
        </p:nvSpPr>
        <p:spPr bwMode="auto">
          <a:xfrm rot="5400000">
            <a:off x="7534656" y="3086100"/>
            <a:ext cx="2743200" cy="384048"/>
          </a:xfrm>
        </p:spPr>
        <p:txBody>
          <a:bodyPr/>
          <a:lstStyle/>
          <a:p>
            <a:endParaRPr lang="en-GB"/>
          </a:p>
        </p:txBody>
      </p:sp>
      <p:sp>
        <p:nvSpPr>
          <p:cNvPr id="9" name="Rectangle 8"/>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4343400"/>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3359916"/>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3696527"/>
            <a:ext cx="609600" cy="388143"/>
          </a:xfrm>
        </p:spPr>
        <p:txBody>
          <a:bodyPr/>
          <a:lstStyle/>
          <a:p>
            <a:fld id="{DB5CBA01-4954-46E7-9780-7BA743585A30}"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BAC8BCD-A7A7-42F7-A47E-38975693B571}" type="datetime1">
              <a:rPr lang="en-GB" smtClean="0"/>
              <a:pPr/>
              <a:t>14/08/2023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B5CBA01-4954-46E7-9780-7BA743585A30}" type="slidenum">
              <a:rPr lang="en-GB" smtClean="0"/>
              <a:pPr/>
              <a:t>‹#›</a:t>
            </a:fld>
            <a:endParaRPr lang="en-GB"/>
          </a:p>
        </p:txBody>
      </p:sp>
      <p:sp>
        <p:nvSpPr>
          <p:cNvPr id="9" name="Content Placeholder 8"/>
          <p:cNvSpPr>
            <a:spLocks noGrp="1"/>
          </p:cNvSpPr>
          <p:nvPr>
            <p:ph sz="quarter" idx="1"/>
          </p:nvPr>
        </p:nvSpPr>
        <p:spPr>
          <a:xfrm>
            <a:off x="457200"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7543800" cy="85725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B78237D-F653-4FCE-A422-02FB05A83365}" type="datetime1">
              <a:rPr lang="en-GB" smtClean="0"/>
              <a:pPr/>
              <a:t>14/08/2023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B5CBA01-4954-46E7-9780-7BA743585A30}" type="slidenum">
              <a:rPr lang="en-GB" smtClean="0"/>
              <a:pPr/>
              <a:t>‹#›</a:t>
            </a:fld>
            <a:endParaRPr lang="en-GB"/>
          </a:p>
        </p:txBody>
      </p:sp>
      <p:sp>
        <p:nvSpPr>
          <p:cNvPr id="11" name="Content Placeholder 10"/>
          <p:cNvSpPr>
            <a:spLocks noGrp="1"/>
          </p:cNvSpPr>
          <p:nvPr>
            <p:ph sz="quarter" idx="2"/>
          </p:nvPr>
        </p:nvSpPr>
        <p:spPr>
          <a:xfrm>
            <a:off x="457200"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2D47C4C1-B165-4AC7-BD6A-5108BAA5FAE1}" type="datetime1">
              <a:rPr lang="en-GB" smtClean="0"/>
              <a:pPr/>
              <a:t>14/08/2023</a:t>
            </a:fld>
            <a:endParaRPr lang="en-GB"/>
          </a:p>
        </p:txBody>
      </p:sp>
      <p:sp>
        <p:nvSpPr>
          <p:cNvPr id="7" name="Slide Number Placeholder 6"/>
          <p:cNvSpPr>
            <a:spLocks noGrp="1"/>
          </p:cNvSpPr>
          <p:nvPr>
            <p:ph type="sldNum" sz="quarter" idx="11"/>
          </p:nvPr>
        </p:nvSpPr>
        <p:spPr/>
        <p:txBody>
          <a:bodyPr rtlCol="0"/>
          <a:lstStyle/>
          <a:p>
            <a:fld id="{DB5CBA01-4954-46E7-9780-7BA743585A30}" type="slidenum">
              <a:rPr lang="en-GB" smtClean="0"/>
              <a:pPr/>
              <a:t>‹#›</a:t>
            </a:fld>
            <a:endParaRPr lang="en-GB"/>
          </a:p>
        </p:txBody>
      </p:sp>
      <p:sp>
        <p:nvSpPr>
          <p:cNvPr id="8" name="Footer Placeholder 7"/>
          <p:cNvSpPr>
            <a:spLocks noGrp="1"/>
          </p:cNvSpPr>
          <p:nvPr>
            <p:ph type="ftr" sz="quarter" idx="12"/>
          </p:nvPr>
        </p:nvSpPr>
        <p:spPr/>
        <p:txBody>
          <a:bodyPr rtlCol="0"/>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FC29B4-0796-4EDE-B383-D9E1F7D59613}" type="datetime1">
              <a:rPr lang="en-GB" smtClean="0"/>
              <a:pPr/>
              <a:t>14/08/2023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B5CBA01-4954-46E7-9780-7BA743585A30}"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4160520" y="2343150"/>
            <a:ext cx="473202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05740"/>
            <a:ext cx="1527048" cy="373761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05740"/>
            <a:ext cx="5638800" cy="474573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6E7C7E79-C71E-4CEB-A561-88BF7B04F729}" type="datetime1">
              <a:rPr lang="en-GB" smtClean="0"/>
              <a:pPr/>
              <a:t>14/08/2023</a:t>
            </a:fld>
            <a:endParaRPr lang="en-GB"/>
          </a:p>
        </p:txBody>
      </p:sp>
      <p:sp>
        <p:nvSpPr>
          <p:cNvPr id="22" name="Slide Number Placeholder 21"/>
          <p:cNvSpPr>
            <a:spLocks noGrp="1"/>
          </p:cNvSpPr>
          <p:nvPr>
            <p:ph type="sldNum" sz="quarter" idx="15"/>
          </p:nvPr>
        </p:nvSpPr>
        <p:spPr/>
        <p:txBody>
          <a:bodyPr rtlCol="0"/>
          <a:lstStyle/>
          <a:p>
            <a:fld id="{DB5CBA01-4954-46E7-9780-7BA743585A30}" type="slidenum">
              <a:rPr lang="en-GB" smtClean="0"/>
              <a:pPr/>
              <a:t>‹#›</a:t>
            </a:fld>
            <a:endParaRPr lang="en-GB"/>
          </a:p>
        </p:txBody>
      </p:sp>
      <p:sp>
        <p:nvSpPr>
          <p:cNvPr id="23" name="Footer Placeholder 22"/>
          <p:cNvSpPr>
            <a:spLocks noGrp="1"/>
          </p:cNvSpPr>
          <p:nvPr>
            <p:ph type="ftr" sz="quarter" idx="16"/>
          </p:nvPr>
        </p:nvSpPr>
        <p:spPr/>
        <p:txBody>
          <a:bodyPr rtlCol="0"/>
          <a:lstStyle/>
          <a:p>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4138803" y="2343150"/>
            <a:ext cx="473202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198596"/>
            <a:ext cx="1524000" cy="3717036"/>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51435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38D575FC-E277-410D-93BF-B971080B6943}" type="datetime1">
              <a:rPr lang="en-GB" smtClean="0"/>
              <a:pPr/>
              <a:t>14/08/2023</a:t>
            </a:fld>
            <a:endParaRPr lang="en-GB"/>
          </a:p>
        </p:txBody>
      </p:sp>
      <p:sp>
        <p:nvSpPr>
          <p:cNvPr id="18" name="Slide Number Placeholder 17"/>
          <p:cNvSpPr>
            <a:spLocks noGrp="1"/>
          </p:cNvSpPr>
          <p:nvPr>
            <p:ph type="sldNum" sz="quarter" idx="11"/>
          </p:nvPr>
        </p:nvSpPr>
        <p:spPr/>
        <p:txBody>
          <a:bodyPr rtlCol="0"/>
          <a:lstStyle/>
          <a:p>
            <a:fld id="{DB5CBA01-4954-46E7-9780-7BA743585A30}" type="slidenum">
              <a:rPr lang="en-GB" smtClean="0"/>
              <a:pPr/>
              <a:t>‹#›</a:t>
            </a:fld>
            <a:endParaRPr lang="en-GB"/>
          </a:p>
        </p:txBody>
      </p:sp>
      <p:sp>
        <p:nvSpPr>
          <p:cNvPr id="21" name="Footer Placeholder 20"/>
          <p:cNvSpPr>
            <a:spLocks noGrp="1"/>
          </p:cNvSpPr>
          <p:nvPr>
            <p:ph type="ftr" sz="quarter" idx="12"/>
          </p:nvPr>
        </p:nvSpPr>
        <p:spPr/>
        <p:txBody>
          <a:bodyPr rtlCol="0"/>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05979"/>
            <a:ext cx="7467600" cy="85725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00150"/>
            <a:ext cx="7467600" cy="3655314"/>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840980" y="763382"/>
            <a:ext cx="1508760" cy="384048"/>
          </a:xfrm>
          <a:prstGeom prst="rect">
            <a:avLst/>
          </a:prstGeom>
        </p:spPr>
        <p:txBody>
          <a:bodyPr vert="horz" anchor="ctr" anchorCtr="0"/>
          <a:lstStyle>
            <a:lvl1pPr algn="r" eaLnBrk="1" latinLnBrk="0" hangingPunct="1">
              <a:defRPr kumimoji="0" sz="1200">
                <a:solidFill>
                  <a:schemeClr val="tx2"/>
                </a:solidFill>
              </a:defRPr>
            </a:lvl1pPr>
          </a:lstStyle>
          <a:p>
            <a:fld id="{E3393A7D-D456-4B80-AD9A-3BEE6E8CD74F}" type="datetime1">
              <a:rPr lang="en-GB" smtClean="0"/>
              <a:pPr/>
              <a:t>14/08/2023</a:t>
            </a:fld>
            <a:endParaRPr lang="en-GB"/>
          </a:p>
        </p:txBody>
      </p:sp>
      <p:sp>
        <p:nvSpPr>
          <p:cNvPr id="3" name="Footer Placeholder 2"/>
          <p:cNvSpPr>
            <a:spLocks noGrp="1"/>
          </p:cNvSpPr>
          <p:nvPr>
            <p:ph type="ftr" sz="quarter" idx="3"/>
          </p:nvPr>
        </p:nvSpPr>
        <p:spPr>
          <a:xfrm rot="5400000">
            <a:off x="7390236" y="2757210"/>
            <a:ext cx="2400300" cy="365760"/>
          </a:xfrm>
          <a:prstGeom prst="rect">
            <a:avLst/>
          </a:prstGeom>
        </p:spPr>
        <p:txBody>
          <a:bodyPr vert="horz" anchor="ctr" anchorCtr="0"/>
          <a:lstStyle>
            <a:lvl1pPr algn="l" eaLnBrk="1" latinLnBrk="0" hangingPunct="1">
              <a:defRPr kumimoji="0" sz="1200">
                <a:solidFill>
                  <a:schemeClr val="tx2"/>
                </a:solidFill>
              </a:defRPr>
            </a:lvl1pPr>
          </a:lstStyle>
          <a:p>
            <a:endParaRPr lang="en-GB"/>
          </a:p>
        </p:txBody>
      </p:sp>
      <p:sp>
        <p:nvSpPr>
          <p:cNvPr id="7" name="Straight Connector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4300538"/>
            <a:ext cx="609600" cy="390906"/>
          </a:xfrm>
          <a:prstGeom prst="rect">
            <a:avLst/>
          </a:prstGeom>
        </p:spPr>
        <p:txBody>
          <a:bodyPr vert="horz" anchor="ctr"/>
          <a:lstStyle>
            <a:lvl1pPr algn="ctr" eaLnBrk="1" latinLnBrk="0" hangingPunct="1">
              <a:defRPr kumimoji="0" sz="1400" b="1">
                <a:solidFill>
                  <a:srgbClr val="FFFFFF"/>
                </a:solidFill>
              </a:defRPr>
            </a:lvl1pPr>
          </a:lstStyle>
          <a:p>
            <a:fld id="{DB5CBA01-4954-46E7-9780-7BA743585A30}"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05979"/>
            <a:ext cx="7467600" cy="85725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00150"/>
            <a:ext cx="7467600" cy="3655314"/>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840980" y="763382"/>
            <a:ext cx="1508760" cy="384048"/>
          </a:xfrm>
          <a:prstGeom prst="rect">
            <a:avLst/>
          </a:prstGeom>
        </p:spPr>
        <p:txBody>
          <a:bodyPr vert="horz" anchor="ctr" anchorCtr="0"/>
          <a:lstStyle>
            <a:lvl1pPr algn="r" eaLnBrk="1" latinLnBrk="0" hangingPunct="1">
              <a:defRPr kumimoji="0" sz="1200">
                <a:solidFill>
                  <a:schemeClr val="tx2"/>
                </a:solidFill>
              </a:defRPr>
            </a:lvl1pPr>
          </a:lstStyle>
          <a:p>
            <a:fld id="{FB821657-6110-4875-9987-90A29959BD30}" type="datetime1">
              <a:rPr lang="en-GB" smtClean="0">
                <a:solidFill>
                  <a:srgbClr val="303030"/>
                </a:solidFill>
              </a:rPr>
              <a:pPr/>
              <a:t>14/08/2023</a:t>
            </a:fld>
            <a:endParaRPr lang="en-GB">
              <a:solidFill>
                <a:srgbClr val="303030"/>
              </a:solidFill>
            </a:endParaRPr>
          </a:p>
        </p:txBody>
      </p:sp>
      <p:sp>
        <p:nvSpPr>
          <p:cNvPr id="3" name="Footer Placeholder 2"/>
          <p:cNvSpPr>
            <a:spLocks noGrp="1"/>
          </p:cNvSpPr>
          <p:nvPr>
            <p:ph type="ftr" sz="quarter" idx="3"/>
          </p:nvPr>
        </p:nvSpPr>
        <p:spPr>
          <a:xfrm rot="5400000">
            <a:off x="7390236" y="2757210"/>
            <a:ext cx="2400300" cy="365760"/>
          </a:xfrm>
          <a:prstGeom prst="rect">
            <a:avLst/>
          </a:prstGeom>
        </p:spPr>
        <p:txBody>
          <a:bodyPr vert="horz" anchor="ctr" anchorCtr="0"/>
          <a:lstStyle>
            <a:lvl1pPr algn="l" eaLnBrk="1" latinLnBrk="0" hangingPunct="1">
              <a:defRPr kumimoji="0" sz="1200">
                <a:solidFill>
                  <a:schemeClr val="tx2"/>
                </a:solidFill>
              </a:defRPr>
            </a:lvl1pPr>
          </a:lstStyle>
          <a:p>
            <a:endParaRPr lang="en-GB">
              <a:solidFill>
                <a:srgbClr val="303030"/>
              </a:solidFill>
            </a:endParaRPr>
          </a:p>
        </p:txBody>
      </p:sp>
      <p:sp>
        <p:nvSpPr>
          <p:cNvPr id="7" name="Straight Connector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4300538"/>
            <a:ext cx="609600" cy="390906"/>
          </a:xfrm>
          <a:prstGeom prst="rect">
            <a:avLst/>
          </a:prstGeom>
        </p:spPr>
        <p:txBody>
          <a:bodyPr vert="horz" anchor="ctr"/>
          <a:lstStyle>
            <a:lvl1pPr algn="ctr" eaLnBrk="1" latinLnBrk="0" hangingPunct="1">
              <a:defRPr kumimoji="0" sz="1400" b="1">
                <a:solidFill>
                  <a:srgbClr val="FFFFFF"/>
                </a:solidFill>
              </a:defRPr>
            </a:lvl1pPr>
          </a:lstStyle>
          <a:p>
            <a:fld id="{DB5CBA01-4954-46E7-9780-7BA743585A30}" type="slidenum">
              <a:rPr lang="en-GB" smtClean="0"/>
              <a:pPr/>
              <a:t>‹#›</a:t>
            </a:fld>
            <a:endParaRPr lang="en-GB"/>
          </a:p>
        </p:txBody>
      </p:sp>
    </p:spTree>
    <p:extLst>
      <p:ext uri="{BB962C8B-B14F-4D97-AF65-F5344CB8AC3E}">
        <p14:creationId xmlns="" xmlns:p14="http://schemas.microsoft.com/office/powerpoint/2010/main" val="272899999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9542"/>
            <a:ext cx="7560840" cy="1789707"/>
          </a:xfrm>
          <a:ln>
            <a:solidFill>
              <a:schemeClr val="accent1"/>
            </a:solidFill>
          </a:ln>
        </p:spPr>
        <p:txBody>
          <a:bodyPr lIns="68580" tIns="34290" rIns="68580" bIns="34290">
            <a:noAutofit/>
          </a:bodyPr>
          <a:lstStyle/>
          <a:p>
            <a:r>
              <a:rPr lang="en-US" sz="4000" b="1" dirty="0" smtClean="0">
                <a:solidFill>
                  <a:schemeClr val="tx1"/>
                </a:solidFill>
              </a:rPr>
              <a:t>Tackling the Non-communicable diseases In Somaliland.</a:t>
            </a:r>
            <a:endParaRPr lang="en-US" sz="4000" b="1" dirty="0">
              <a:solidFill>
                <a:schemeClr val="tx1"/>
              </a:solidFill>
            </a:endParaRPr>
          </a:p>
        </p:txBody>
      </p:sp>
      <p:sp>
        <p:nvSpPr>
          <p:cNvPr id="3" name="Content Placeholder 2"/>
          <p:cNvSpPr>
            <a:spLocks noGrp="1"/>
          </p:cNvSpPr>
          <p:nvPr>
            <p:ph sz="quarter" idx="1"/>
          </p:nvPr>
        </p:nvSpPr>
        <p:spPr>
          <a:xfrm>
            <a:off x="2339752" y="2643758"/>
            <a:ext cx="5832648" cy="936104"/>
          </a:xfrm>
          <a:ln>
            <a:solidFill>
              <a:schemeClr val="accent1"/>
            </a:solidFill>
          </a:ln>
        </p:spPr>
        <p:txBody>
          <a:bodyPr/>
          <a:lstStyle/>
          <a:p>
            <a:r>
              <a:rPr lang="en-US" b="1" dirty="0" smtClean="0"/>
              <a:t>Presented by: Dr. Ahmed Hersi( MD, Consultant Internist HGH</a:t>
            </a:r>
            <a:r>
              <a:rPr lang="en-US" dirty="0" smtClean="0"/>
              <a:t>)</a:t>
            </a:r>
            <a:endParaRPr lang="en-US" b="1" dirty="0"/>
          </a:p>
        </p:txBody>
      </p:sp>
    </p:spTree>
    <p:extLst>
      <p:ext uri="{BB962C8B-B14F-4D97-AF65-F5344CB8AC3E}">
        <p14:creationId xmlns:p14="http://schemas.microsoft.com/office/powerpoint/2010/main" xmlns="" val="1255650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8A9855B-F760-240F-B670-B75B1ABC6788}"/>
              </a:ext>
            </a:extLst>
          </p:cNvPr>
          <p:cNvPicPr>
            <a:picLocks noGrp="1" noChangeAspect="1"/>
          </p:cNvPicPr>
          <p:nvPr>
            <p:ph idx="1"/>
          </p:nvPr>
        </p:nvPicPr>
        <p:blipFill>
          <a:blip r:embed="rId2" cstate="print"/>
          <a:stretch>
            <a:fillRect/>
          </a:stretch>
        </p:blipFill>
        <p:spPr>
          <a:xfrm>
            <a:off x="2700338" y="86419"/>
            <a:ext cx="3686174" cy="4567337"/>
          </a:xfrm>
          <a:prstGeom prst="rect">
            <a:avLst/>
          </a:prstGeom>
          <a:ln>
            <a:noFill/>
          </a:ln>
        </p:spPr>
      </p:pic>
    </p:spTree>
    <p:extLst>
      <p:ext uri="{BB962C8B-B14F-4D97-AF65-F5344CB8AC3E}">
        <p14:creationId xmlns:p14="http://schemas.microsoft.com/office/powerpoint/2010/main" xmlns="" val="3678268162"/>
      </p:ext>
    </p:extLst>
  </p:cSld>
  <p:clrMapOvr>
    <a:masterClrMapping/>
  </p:clrMapOvr>
  <mc:AlternateContent xmlns:mc="http://schemas.openxmlformats.org/markup-compatibility/2006">
    <mc:Choice xmlns:p14="http://schemas.microsoft.com/office/powerpoint/2010/main" xmlns="" Requires="p14">
      <p:transition spd="slow" p14:dur="2000" advTm="32525"/>
    </mc:Choice>
    <mc:Fallback>
      <p:transition spd="slow" advTm="325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6ABF9AC-0087-E042-5E6B-1D6F6C090128}"/>
              </a:ext>
            </a:extLst>
          </p:cNvPr>
          <p:cNvPicPr>
            <a:picLocks noGrp="1" noChangeAspect="1"/>
          </p:cNvPicPr>
          <p:nvPr>
            <p:ph idx="1"/>
          </p:nvPr>
        </p:nvPicPr>
        <p:blipFill>
          <a:blip r:embed="rId2" cstate="print"/>
          <a:stretch>
            <a:fillRect/>
          </a:stretch>
        </p:blipFill>
        <p:spPr>
          <a:xfrm>
            <a:off x="1307704" y="482601"/>
            <a:ext cx="6528593" cy="4178299"/>
          </a:xfrm>
          <a:prstGeom prst="rect">
            <a:avLst/>
          </a:prstGeom>
          <a:ln>
            <a:noFill/>
          </a:ln>
        </p:spPr>
      </p:pic>
    </p:spTree>
    <p:extLst>
      <p:ext uri="{BB962C8B-B14F-4D97-AF65-F5344CB8AC3E}">
        <p14:creationId xmlns:p14="http://schemas.microsoft.com/office/powerpoint/2010/main" xmlns="" val="2282889743"/>
      </p:ext>
    </p:extLst>
  </p:cSld>
  <p:clrMapOvr>
    <a:masterClrMapping/>
  </p:clrMapOvr>
  <mc:AlternateContent xmlns:mc="http://schemas.openxmlformats.org/markup-compatibility/2006">
    <mc:Choice xmlns:p14="http://schemas.microsoft.com/office/powerpoint/2010/main" xmlns="" Requires="p14">
      <p:transition spd="slow" p14:dur="2000" advTm="120202"/>
    </mc:Choice>
    <mc:Fallback>
      <p:transition spd="slow" advTm="12020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86286" y="22624"/>
            <a:ext cx="7605423" cy="330860"/>
          </a:xfrm>
          <a:prstGeom prst="rect">
            <a:avLst/>
          </a:prstGeom>
          <a:noFill/>
          <a:ln w="9525">
            <a:noFill/>
            <a:miter lim="800000"/>
            <a:headEnd/>
            <a:tailEnd/>
          </a:ln>
          <a:effectLst/>
        </p:spPr>
        <p:txBody>
          <a:bodyPr wrap="square" lIns="68580" tIns="34290" rIns="68580" bIns="34290">
            <a:spAutoFit/>
          </a:bodyPr>
          <a:lstStyle/>
          <a:p>
            <a:pPr>
              <a:spcBef>
                <a:spcPct val="50000"/>
              </a:spcBef>
            </a:pPr>
            <a:r>
              <a:rPr lang="en-US" sz="1700" b="1" dirty="0"/>
              <a:t>   NCDs: Hypertension, COPD/asthma, Heart Failure, Diabetes</a:t>
            </a:r>
          </a:p>
        </p:txBody>
      </p:sp>
      <p:sp>
        <p:nvSpPr>
          <p:cNvPr id="52228" name="Line 4"/>
          <p:cNvSpPr>
            <a:spLocks noChangeShapeType="1"/>
          </p:cNvSpPr>
          <p:nvPr/>
        </p:nvSpPr>
        <p:spPr bwMode="auto">
          <a:xfrm>
            <a:off x="1143000" y="400050"/>
            <a:ext cx="6858000" cy="0"/>
          </a:xfrm>
          <a:prstGeom prst="line">
            <a:avLst/>
          </a:prstGeom>
          <a:noFill/>
          <a:ln w="28575">
            <a:solidFill>
              <a:schemeClr val="tx1"/>
            </a:solidFill>
            <a:round/>
            <a:headEnd/>
            <a:tailEnd/>
          </a:ln>
          <a:effectLst/>
        </p:spPr>
        <p:txBody>
          <a:bodyPr lIns="68580" tIns="34290" rIns="68580" bIns="34290"/>
          <a:lstStyle/>
          <a:p>
            <a:endParaRPr lang="en-US"/>
          </a:p>
        </p:txBody>
      </p:sp>
      <p:sp>
        <p:nvSpPr>
          <p:cNvPr id="52240" name="Text Box 16"/>
          <p:cNvSpPr txBox="1">
            <a:spLocks noChangeArrowheads="1"/>
          </p:cNvSpPr>
          <p:nvPr/>
        </p:nvSpPr>
        <p:spPr bwMode="auto">
          <a:xfrm>
            <a:off x="1828800" y="4572001"/>
            <a:ext cx="1200150" cy="346249"/>
          </a:xfrm>
          <a:prstGeom prst="rect">
            <a:avLst/>
          </a:prstGeom>
          <a:noFill/>
          <a:ln w="9525">
            <a:noFill/>
            <a:miter lim="800000"/>
            <a:headEnd/>
            <a:tailEnd/>
          </a:ln>
          <a:effectLst/>
        </p:spPr>
        <p:txBody>
          <a:bodyPr lIns="68580" tIns="34290" rIns="68580" bIns="34290">
            <a:spAutoFit/>
          </a:bodyPr>
          <a:lstStyle/>
          <a:p>
            <a:pPr>
              <a:spcBef>
                <a:spcPct val="50000"/>
              </a:spcBef>
            </a:pPr>
            <a:endParaRPr lang="en-US"/>
          </a:p>
        </p:txBody>
      </p:sp>
      <p:sp>
        <p:nvSpPr>
          <p:cNvPr id="9" name="TextBox 8"/>
          <p:cNvSpPr txBox="1">
            <a:spLocks noChangeArrowheads="1"/>
          </p:cNvSpPr>
          <p:nvPr/>
        </p:nvSpPr>
        <p:spPr bwMode="auto">
          <a:xfrm>
            <a:off x="1210968" y="552192"/>
            <a:ext cx="2189408" cy="992579"/>
          </a:xfrm>
          <a:prstGeom prst="rect">
            <a:avLst/>
          </a:prstGeom>
          <a:noFill/>
          <a:ln w="9525">
            <a:noFill/>
            <a:miter lim="800000"/>
            <a:headEnd/>
            <a:tailEnd/>
          </a:ln>
        </p:spPr>
        <p:txBody>
          <a:bodyPr wrap="square" lIns="68580" tIns="34290" rIns="68580" bIns="34290">
            <a:spAutoFit/>
          </a:bodyPr>
          <a:lstStyle/>
          <a:p>
            <a:pPr marL="257175" indent="-257175"/>
            <a:endParaRPr lang="en-US" sz="1200" dirty="0"/>
          </a:p>
          <a:p>
            <a:pPr marL="257175" indent="-257175"/>
            <a:r>
              <a:rPr lang="en-US" sz="1200" dirty="0">
                <a:cs typeface="Arial" charset="0"/>
              </a:rPr>
              <a:t>		</a:t>
            </a:r>
          </a:p>
          <a:p>
            <a:pPr marL="257175" indent="-257175"/>
            <a:endParaRPr lang="en-US" sz="1200" dirty="0">
              <a:cs typeface="Arial" charset="0"/>
            </a:endParaRPr>
          </a:p>
          <a:p>
            <a:pPr marL="257175" indent="-257175"/>
            <a:endParaRPr lang="en-US" sz="1200" dirty="0">
              <a:cs typeface="Arial" charset="0"/>
            </a:endParaRPr>
          </a:p>
          <a:p>
            <a:pPr marL="257175" indent="-257175">
              <a:buFont typeface="Wingdings" pitchFamily="2" charset="2"/>
              <a:buChar char="§"/>
            </a:pPr>
            <a:endParaRPr lang="en-US" sz="1200" dirty="0">
              <a:cs typeface="Arial" charset="0"/>
            </a:endParaRPr>
          </a:p>
        </p:txBody>
      </p:sp>
      <p:pic>
        <p:nvPicPr>
          <p:cNvPr id="3" name="Picture 2"/>
          <p:cNvPicPr>
            <a:picLocks noChangeAspect="1"/>
          </p:cNvPicPr>
          <p:nvPr/>
        </p:nvPicPr>
        <p:blipFill rotWithShape="1">
          <a:blip r:embed="rId3" cstate="print"/>
          <a:srcRect l="22330" t="10407" r="6993" b="51682"/>
          <a:stretch/>
        </p:blipFill>
        <p:spPr>
          <a:xfrm>
            <a:off x="323529" y="699542"/>
            <a:ext cx="8352928" cy="3528392"/>
          </a:xfrm>
          <a:prstGeom prst="rect">
            <a:avLst/>
          </a:prstGeom>
        </p:spPr>
      </p:pic>
    </p:spTree>
    <p:extLst>
      <p:ext uri="{BB962C8B-B14F-4D97-AF65-F5344CB8AC3E}">
        <p14:creationId xmlns:p14="http://schemas.microsoft.com/office/powerpoint/2010/main" xmlns="" val="2402333314"/>
      </p:ext>
    </p:extLst>
  </p:cSld>
  <p:clrMapOvr>
    <a:masterClrMapping/>
  </p:clrMapOvr>
  <mc:AlternateContent xmlns:mc="http://schemas.openxmlformats.org/markup-compatibility/2006">
    <mc:Choice xmlns:p14="http://schemas.microsoft.com/office/powerpoint/2010/main" xmlns="" Requires="p14">
      <p:transition spd="slow" p14:dur="2000" advTm="73192"/>
    </mc:Choice>
    <mc:Fallback>
      <p:transition spd="slow" advTm="7319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86286" y="22624"/>
            <a:ext cx="7605423" cy="330860"/>
          </a:xfrm>
          <a:prstGeom prst="rect">
            <a:avLst/>
          </a:prstGeom>
          <a:noFill/>
          <a:ln w="9525">
            <a:noFill/>
            <a:miter lim="800000"/>
            <a:headEnd/>
            <a:tailEnd/>
          </a:ln>
          <a:effectLst/>
        </p:spPr>
        <p:txBody>
          <a:bodyPr wrap="square" lIns="68580" tIns="34290" rIns="68580" bIns="34290">
            <a:spAutoFit/>
          </a:bodyPr>
          <a:lstStyle/>
          <a:p>
            <a:pPr>
              <a:spcBef>
                <a:spcPct val="50000"/>
              </a:spcBef>
            </a:pPr>
            <a:r>
              <a:rPr lang="en-US" sz="1700" b="1" dirty="0"/>
              <a:t>   NCDs: Hypertension, COPD/asthma, Heart Failure, Diabetes</a:t>
            </a:r>
          </a:p>
        </p:txBody>
      </p:sp>
      <p:sp>
        <p:nvSpPr>
          <p:cNvPr id="52228" name="Line 4"/>
          <p:cNvSpPr>
            <a:spLocks noChangeShapeType="1"/>
          </p:cNvSpPr>
          <p:nvPr/>
        </p:nvSpPr>
        <p:spPr bwMode="auto">
          <a:xfrm>
            <a:off x="1143000" y="400050"/>
            <a:ext cx="6858000" cy="0"/>
          </a:xfrm>
          <a:prstGeom prst="line">
            <a:avLst/>
          </a:prstGeom>
          <a:noFill/>
          <a:ln w="28575">
            <a:solidFill>
              <a:schemeClr val="tx1"/>
            </a:solidFill>
            <a:round/>
            <a:headEnd/>
            <a:tailEnd/>
          </a:ln>
          <a:effectLst/>
        </p:spPr>
        <p:txBody>
          <a:bodyPr lIns="68580" tIns="34290" rIns="68580" bIns="34290"/>
          <a:lstStyle/>
          <a:p>
            <a:endParaRPr lang="en-US"/>
          </a:p>
        </p:txBody>
      </p:sp>
      <p:sp>
        <p:nvSpPr>
          <p:cNvPr id="52240" name="Text Box 16"/>
          <p:cNvSpPr txBox="1">
            <a:spLocks noChangeArrowheads="1"/>
          </p:cNvSpPr>
          <p:nvPr/>
        </p:nvSpPr>
        <p:spPr bwMode="auto">
          <a:xfrm>
            <a:off x="1828800" y="4572001"/>
            <a:ext cx="1200150" cy="346249"/>
          </a:xfrm>
          <a:prstGeom prst="rect">
            <a:avLst/>
          </a:prstGeom>
          <a:noFill/>
          <a:ln w="9525">
            <a:noFill/>
            <a:miter lim="800000"/>
            <a:headEnd/>
            <a:tailEnd/>
          </a:ln>
          <a:effectLst/>
        </p:spPr>
        <p:txBody>
          <a:bodyPr lIns="68580" tIns="34290" rIns="68580" bIns="34290">
            <a:spAutoFit/>
          </a:bodyPr>
          <a:lstStyle/>
          <a:p>
            <a:pPr>
              <a:spcBef>
                <a:spcPct val="50000"/>
              </a:spcBef>
            </a:pPr>
            <a:endParaRPr lang="en-US"/>
          </a:p>
        </p:txBody>
      </p:sp>
      <p:sp>
        <p:nvSpPr>
          <p:cNvPr id="9" name="TextBox 8"/>
          <p:cNvSpPr txBox="1">
            <a:spLocks noChangeArrowheads="1"/>
          </p:cNvSpPr>
          <p:nvPr/>
        </p:nvSpPr>
        <p:spPr bwMode="auto">
          <a:xfrm>
            <a:off x="1210968" y="552192"/>
            <a:ext cx="2189408" cy="992579"/>
          </a:xfrm>
          <a:prstGeom prst="rect">
            <a:avLst/>
          </a:prstGeom>
          <a:noFill/>
          <a:ln w="9525">
            <a:noFill/>
            <a:miter lim="800000"/>
            <a:headEnd/>
            <a:tailEnd/>
          </a:ln>
        </p:spPr>
        <p:txBody>
          <a:bodyPr wrap="square" lIns="68580" tIns="34290" rIns="68580" bIns="34290">
            <a:spAutoFit/>
          </a:bodyPr>
          <a:lstStyle/>
          <a:p>
            <a:pPr marL="257175" indent="-257175"/>
            <a:endParaRPr lang="en-US" sz="1200" dirty="0"/>
          </a:p>
          <a:p>
            <a:pPr marL="257175" indent="-257175"/>
            <a:r>
              <a:rPr lang="en-US" sz="1200" dirty="0">
                <a:cs typeface="Arial" charset="0"/>
              </a:rPr>
              <a:t>		</a:t>
            </a:r>
          </a:p>
          <a:p>
            <a:pPr marL="257175" indent="-257175"/>
            <a:endParaRPr lang="en-US" sz="1200" dirty="0">
              <a:cs typeface="Arial" charset="0"/>
            </a:endParaRPr>
          </a:p>
          <a:p>
            <a:pPr marL="257175" indent="-257175"/>
            <a:endParaRPr lang="en-US" sz="1200" dirty="0">
              <a:cs typeface="Arial" charset="0"/>
            </a:endParaRPr>
          </a:p>
          <a:p>
            <a:pPr marL="257175" indent="-257175">
              <a:buFont typeface="Wingdings" pitchFamily="2" charset="2"/>
              <a:buChar char="§"/>
            </a:pPr>
            <a:endParaRPr lang="en-US" sz="1200" dirty="0">
              <a:cs typeface="Arial" charset="0"/>
            </a:endParaRPr>
          </a:p>
        </p:txBody>
      </p:sp>
      <p:pic>
        <p:nvPicPr>
          <p:cNvPr id="3" name="Picture 2"/>
          <p:cNvPicPr>
            <a:picLocks noChangeAspect="1"/>
          </p:cNvPicPr>
          <p:nvPr/>
        </p:nvPicPr>
        <p:blipFill rotWithShape="1">
          <a:blip r:embed="rId3" cstate="print"/>
          <a:srcRect l="22330" t="10407" r="6993" b="51682"/>
          <a:stretch/>
        </p:blipFill>
        <p:spPr>
          <a:xfrm>
            <a:off x="-938466" y="371475"/>
            <a:ext cx="10358235" cy="3125330"/>
          </a:xfrm>
          <a:prstGeom prst="rect">
            <a:avLst/>
          </a:prstGeom>
        </p:spPr>
      </p:pic>
      <p:sp>
        <p:nvSpPr>
          <p:cNvPr id="5" name="Arrow: Up 4">
            <a:extLst>
              <a:ext uri="{FF2B5EF4-FFF2-40B4-BE49-F238E27FC236}">
                <a16:creationId xmlns:a16="http://schemas.microsoft.com/office/drawing/2014/main" xmlns="" id="{4439D354-874E-08D4-BBAE-9AF7D5BBC32B}"/>
              </a:ext>
            </a:extLst>
          </p:cNvPr>
          <p:cNvSpPr/>
          <p:nvPr/>
        </p:nvSpPr>
        <p:spPr>
          <a:xfrm>
            <a:off x="670758" y="3484334"/>
            <a:ext cx="93624" cy="4990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7" name="Arrow: Up 6">
            <a:extLst>
              <a:ext uri="{FF2B5EF4-FFF2-40B4-BE49-F238E27FC236}">
                <a16:creationId xmlns:a16="http://schemas.microsoft.com/office/drawing/2014/main" xmlns="" id="{39B5A4EE-DE1C-3D50-DBEC-3481CC018D36}"/>
              </a:ext>
            </a:extLst>
          </p:cNvPr>
          <p:cNvSpPr/>
          <p:nvPr/>
        </p:nvSpPr>
        <p:spPr>
          <a:xfrm>
            <a:off x="1514093" y="3497713"/>
            <a:ext cx="144386" cy="4990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Arrow: Up 7">
            <a:extLst>
              <a:ext uri="{FF2B5EF4-FFF2-40B4-BE49-F238E27FC236}">
                <a16:creationId xmlns:a16="http://schemas.microsoft.com/office/drawing/2014/main" xmlns="" id="{2364C95D-6883-B24B-3D48-655FBBA9353A}"/>
              </a:ext>
            </a:extLst>
          </p:cNvPr>
          <p:cNvSpPr/>
          <p:nvPr/>
        </p:nvSpPr>
        <p:spPr>
          <a:xfrm>
            <a:off x="1975302" y="3482265"/>
            <a:ext cx="196398" cy="4990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0" name="Arrow: Up 9">
            <a:extLst>
              <a:ext uri="{FF2B5EF4-FFF2-40B4-BE49-F238E27FC236}">
                <a16:creationId xmlns:a16="http://schemas.microsoft.com/office/drawing/2014/main" xmlns="" id="{9CDDB882-F214-FC4A-B9D2-61101A29B9D3}"/>
              </a:ext>
            </a:extLst>
          </p:cNvPr>
          <p:cNvSpPr/>
          <p:nvPr/>
        </p:nvSpPr>
        <p:spPr>
          <a:xfrm>
            <a:off x="794216" y="3457575"/>
            <a:ext cx="55640" cy="499015"/>
          </a:xfrm>
          <a:prstGeom prst="upArrow">
            <a:avLst>
              <a:gd name="adj1" fmla="val 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Arrow: Up 10">
            <a:extLst>
              <a:ext uri="{FF2B5EF4-FFF2-40B4-BE49-F238E27FC236}">
                <a16:creationId xmlns:a16="http://schemas.microsoft.com/office/drawing/2014/main" xmlns="" id="{3B2C2159-0B92-7768-9E9C-9599A7D2810B}"/>
              </a:ext>
            </a:extLst>
          </p:cNvPr>
          <p:cNvSpPr/>
          <p:nvPr/>
        </p:nvSpPr>
        <p:spPr>
          <a:xfrm>
            <a:off x="2857500" y="3511093"/>
            <a:ext cx="243643" cy="47512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FF0000"/>
              </a:solidFill>
            </a:endParaRPr>
          </a:p>
        </p:txBody>
      </p:sp>
      <p:sp>
        <p:nvSpPr>
          <p:cNvPr id="15" name="Arrow: Up 14">
            <a:extLst>
              <a:ext uri="{FF2B5EF4-FFF2-40B4-BE49-F238E27FC236}">
                <a16:creationId xmlns:a16="http://schemas.microsoft.com/office/drawing/2014/main" xmlns="" id="{7AAFEF44-FBAC-728B-75A9-86BA7752CA2F}"/>
              </a:ext>
            </a:extLst>
          </p:cNvPr>
          <p:cNvSpPr/>
          <p:nvPr/>
        </p:nvSpPr>
        <p:spPr>
          <a:xfrm>
            <a:off x="5175660" y="3511092"/>
            <a:ext cx="196398" cy="4990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Arrow: Up 15">
            <a:extLst>
              <a:ext uri="{FF2B5EF4-FFF2-40B4-BE49-F238E27FC236}">
                <a16:creationId xmlns:a16="http://schemas.microsoft.com/office/drawing/2014/main" xmlns="" id="{6AA50253-9445-1B10-357C-EED0DFA4C73B}"/>
              </a:ext>
            </a:extLst>
          </p:cNvPr>
          <p:cNvSpPr/>
          <p:nvPr/>
        </p:nvSpPr>
        <p:spPr>
          <a:xfrm>
            <a:off x="6105103" y="3457575"/>
            <a:ext cx="196398" cy="4990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xmlns="" val="2475120410"/>
      </p:ext>
    </p:extLst>
  </p:cSld>
  <p:clrMapOvr>
    <a:masterClrMapping/>
  </p:clrMapOvr>
  <mc:AlternateContent xmlns:mc="http://schemas.openxmlformats.org/markup-compatibility/2006">
    <mc:Choice xmlns:p14="http://schemas.microsoft.com/office/powerpoint/2010/main" xmlns="" Requires="p14">
      <p:transition spd="slow" p14:dur="2000" advTm="239976"/>
    </mc:Choice>
    <mc:Fallback>
      <p:transition spd="slow" advTm="23997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700212" y="35969"/>
            <a:ext cx="5743576" cy="330860"/>
          </a:xfrm>
          <a:prstGeom prst="rect">
            <a:avLst/>
          </a:prstGeom>
          <a:noFill/>
          <a:ln w="9525">
            <a:noFill/>
            <a:miter lim="800000"/>
            <a:headEnd/>
            <a:tailEnd/>
          </a:ln>
          <a:effectLst/>
        </p:spPr>
        <p:txBody>
          <a:bodyPr wrap="square" lIns="68580" tIns="34290" rIns="68580" bIns="34290">
            <a:spAutoFit/>
          </a:bodyPr>
          <a:lstStyle/>
          <a:p>
            <a:pPr algn="ctr">
              <a:spcBef>
                <a:spcPct val="50000"/>
              </a:spcBef>
            </a:pPr>
            <a:r>
              <a:rPr lang="en-US" sz="1700" b="1" dirty="0"/>
              <a:t>Mortality modifying medications for Heart failure (GDMT) </a:t>
            </a:r>
          </a:p>
        </p:txBody>
      </p:sp>
      <p:sp>
        <p:nvSpPr>
          <p:cNvPr id="52228" name="Line 4"/>
          <p:cNvSpPr>
            <a:spLocks noChangeShapeType="1"/>
          </p:cNvSpPr>
          <p:nvPr/>
        </p:nvSpPr>
        <p:spPr bwMode="auto">
          <a:xfrm>
            <a:off x="1143000" y="400050"/>
            <a:ext cx="6858000" cy="0"/>
          </a:xfrm>
          <a:prstGeom prst="line">
            <a:avLst/>
          </a:prstGeom>
          <a:noFill/>
          <a:ln w="28575">
            <a:solidFill>
              <a:schemeClr val="tx1"/>
            </a:solidFill>
            <a:round/>
            <a:headEnd/>
            <a:tailEnd/>
          </a:ln>
          <a:effectLst/>
        </p:spPr>
        <p:txBody>
          <a:bodyPr lIns="68580" tIns="34290" rIns="68580" bIns="34290"/>
          <a:lstStyle/>
          <a:p>
            <a:endParaRPr lang="en-US"/>
          </a:p>
        </p:txBody>
      </p:sp>
      <p:sp>
        <p:nvSpPr>
          <p:cNvPr id="52240" name="Text Box 16"/>
          <p:cNvSpPr txBox="1">
            <a:spLocks noChangeArrowheads="1"/>
          </p:cNvSpPr>
          <p:nvPr/>
        </p:nvSpPr>
        <p:spPr bwMode="auto">
          <a:xfrm>
            <a:off x="1828800" y="4572001"/>
            <a:ext cx="1200150" cy="346249"/>
          </a:xfrm>
          <a:prstGeom prst="rect">
            <a:avLst/>
          </a:prstGeom>
          <a:noFill/>
          <a:ln w="9525">
            <a:noFill/>
            <a:miter lim="800000"/>
            <a:headEnd/>
            <a:tailEnd/>
          </a:ln>
          <a:effectLst/>
        </p:spPr>
        <p:txBody>
          <a:bodyPr lIns="68580" tIns="34290" rIns="68580" bIns="34290">
            <a:spAutoFit/>
          </a:bodyPr>
          <a:lstStyle/>
          <a:p>
            <a:pPr>
              <a:spcBef>
                <a:spcPct val="50000"/>
              </a:spcBef>
            </a:pPr>
            <a:endParaRPr lang="en-US"/>
          </a:p>
        </p:txBody>
      </p:sp>
      <p:sp>
        <p:nvSpPr>
          <p:cNvPr id="9" name="TextBox 8"/>
          <p:cNvSpPr txBox="1">
            <a:spLocks noChangeArrowheads="1"/>
          </p:cNvSpPr>
          <p:nvPr/>
        </p:nvSpPr>
        <p:spPr bwMode="auto">
          <a:xfrm>
            <a:off x="854652" y="555526"/>
            <a:ext cx="7434695" cy="1084912"/>
          </a:xfrm>
          <a:prstGeom prst="rect">
            <a:avLst/>
          </a:prstGeom>
          <a:noFill/>
          <a:ln w="9525">
            <a:noFill/>
            <a:miter lim="800000"/>
            <a:headEnd/>
            <a:tailEnd/>
          </a:ln>
        </p:spPr>
        <p:txBody>
          <a:bodyPr wrap="square" lIns="68580" tIns="34290" rIns="68580" bIns="34290">
            <a:spAutoFit/>
          </a:bodyPr>
          <a:lstStyle/>
          <a:p>
            <a:pPr marL="257175" indent="-257175">
              <a:buFont typeface="Arial" panose="020B0604020202020204" pitchFamily="34" charset="0"/>
              <a:buChar char="•"/>
            </a:pPr>
            <a:r>
              <a:rPr lang="en-US" dirty="0">
                <a:cs typeface="Arial" charset="0"/>
              </a:rPr>
              <a:t>Beta blockers confer a 35% risk reduction of death in severe heart failure </a:t>
            </a:r>
            <a:r>
              <a:rPr lang="en-US" b="1" dirty="0">
                <a:solidFill>
                  <a:srgbClr val="0000CC"/>
                </a:solidFill>
                <a:cs typeface="Arial" charset="0"/>
              </a:rPr>
              <a:t>(COPERNICUS, 10.4 months)</a:t>
            </a:r>
          </a:p>
          <a:p>
            <a:pPr marL="257175" indent="-257175">
              <a:buFont typeface="Arial" panose="020B0604020202020204" pitchFamily="34" charset="0"/>
              <a:buChar char="•"/>
            </a:pPr>
            <a:r>
              <a:rPr lang="en-US" dirty="0">
                <a:cs typeface="Arial" charset="0"/>
              </a:rPr>
              <a:t>Subsequent studies had similar and even higher findings </a:t>
            </a:r>
            <a:r>
              <a:rPr lang="en-US" sz="1200" dirty="0">
                <a:cs typeface="Arial" charset="0"/>
              </a:rPr>
              <a:t>		</a:t>
            </a:r>
          </a:p>
        </p:txBody>
      </p:sp>
      <p:pic>
        <p:nvPicPr>
          <p:cNvPr id="3" name="Picture 2" descr="Table&#10;&#10;Description automatically generated">
            <a:extLst>
              <a:ext uri="{FF2B5EF4-FFF2-40B4-BE49-F238E27FC236}">
                <a16:creationId xmlns:a16="http://schemas.microsoft.com/office/drawing/2014/main" xmlns="" id="{B132E89D-DC2E-FCD8-8098-5170A7E299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505637"/>
            <a:ext cx="9144000" cy="3082337"/>
          </a:xfrm>
          <a:prstGeom prst="rect">
            <a:avLst/>
          </a:prstGeom>
        </p:spPr>
      </p:pic>
      <p:sp>
        <p:nvSpPr>
          <p:cNvPr id="5" name="Frame 4">
            <a:extLst>
              <a:ext uri="{FF2B5EF4-FFF2-40B4-BE49-F238E27FC236}">
                <a16:creationId xmlns:a16="http://schemas.microsoft.com/office/drawing/2014/main" xmlns="" id="{72179343-6F0E-7369-F275-E85FA8A1B69D}"/>
              </a:ext>
            </a:extLst>
          </p:cNvPr>
          <p:cNvSpPr/>
          <p:nvPr/>
        </p:nvSpPr>
        <p:spPr>
          <a:xfrm>
            <a:off x="6468342" y="1762003"/>
            <a:ext cx="1532659" cy="2763981"/>
          </a:xfrm>
          <a:prstGeom prst="frame">
            <a:avLst/>
          </a:prstGeom>
          <a:solidFill>
            <a:srgbClr val="C00000">
              <a:alpha val="52000"/>
            </a:srgbClr>
          </a:solidFill>
          <a:ln w="12700"/>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xmlns="" id="{BEE47B46-FCFC-A119-6A86-A0BA9062C1AD}"/>
              </a:ext>
            </a:extLst>
          </p:cNvPr>
          <p:cNvSpPr txBox="1"/>
          <p:nvPr/>
        </p:nvSpPr>
        <p:spPr>
          <a:xfrm>
            <a:off x="281852" y="4572001"/>
            <a:ext cx="5391584" cy="346249"/>
          </a:xfrm>
          <a:prstGeom prst="rect">
            <a:avLst/>
          </a:prstGeom>
          <a:noFill/>
        </p:spPr>
        <p:txBody>
          <a:bodyPr wrap="square" lIns="68580" tIns="34290" rIns="68580" bIns="34290" rtlCol="0">
            <a:spAutoFit/>
          </a:bodyPr>
          <a:lstStyle/>
          <a:p>
            <a:r>
              <a:rPr lang="en-US" dirty="0" err="1">
                <a:cs typeface="Arial" charset="0"/>
              </a:rPr>
              <a:t>Gheorghiade</a:t>
            </a:r>
            <a:r>
              <a:rPr lang="en-US" dirty="0">
                <a:cs typeface="Arial" charset="0"/>
              </a:rPr>
              <a:t> et al. 2003; </a:t>
            </a:r>
            <a:r>
              <a:rPr lang="en-US" dirty="0" err="1">
                <a:cs typeface="Arial" charset="0"/>
              </a:rPr>
              <a:t>Waagstein</a:t>
            </a:r>
            <a:r>
              <a:rPr lang="en-US" dirty="0">
                <a:cs typeface="Arial" charset="0"/>
              </a:rPr>
              <a:t> et al. 1993 (MDC)</a:t>
            </a:r>
          </a:p>
        </p:txBody>
      </p:sp>
    </p:spTree>
    <p:extLst>
      <p:ext uri="{BB962C8B-B14F-4D97-AF65-F5344CB8AC3E}">
        <p14:creationId xmlns:p14="http://schemas.microsoft.com/office/powerpoint/2010/main" xmlns="" val="3919440132"/>
      </p:ext>
    </p:extLst>
  </p:cSld>
  <p:clrMapOvr>
    <a:masterClrMapping/>
  </p:clrMapOvr>
  <mc:AlternateContent xmlns:mc="http://schemas.openxmlformats.org/markup-compatibility/2006">
    <mc:Choice xmlns:p14="http://schemas.microsoft.com/office/powerpoint/2010/main" xmlns="" Requires="p14">
      <p:transition spd="slow" p14:dur="2000" advTm="849"/>
    </mc:Choice>
    <mc:Fallback>
      <p:transition spd="slow" advTm="84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1707654"/>
            <a:ext cx="6172200" cy="876671"/>
          </a:xfrm>
        </p:spPr>
        <p:txBody>
          <a:bodyPr lIns="68580" tIns="34290" rIns="68580" bIns="34290">
            <a:normAutofit/>
          </a:bodyPr>
          <a:lstStyle/>
          <a:p>
            <a:r>
              <a:rPr lang="en-US" sz="4400" dirty="0">
                <a:solidFill>
                  <a:schemeClr val="tx1"/>
                </a:solidFill>
              </a:rPr>
              <a:t>Hargeisa Group Hospital </a:t>
            </a:r>
          </a:p>
        </p:txBody>
      </p:sp>
      <p:sp>
        <p:nvSpPr>
          <p:cNvPr id="3" name="Subtitle 2"/>
          <p:cNvSpPr>
            <a:spLocks noGrp="1"/>
          </p:cNvSpPr>
          <p:nvPr>
            <p:ph type="subTitle" idx="1"/>
          </p:nvPr>
        </p:nvSpPr>
        <p:spPr>
          <a:xfrm>
            <a:off x="2339752" y="2571750"/>
            <a:ext cx="6172200" cy="576064"/>
          </a:xfrm>
          <a:ln>
            <a:solidFill>
              <a:schemeClr val="accent1"/>
            </a:solidFill>
          </a:ln>
        </p:spPr>
        <p:txBody>
          <a:bodyPr lIns="68580" tIns="34290" rIns="68580" bIns="34290">
            <a:noAutofit/>
          </a:bodyPr>
          <a:lstStyle/>
          <a:p>
            <a:r>
              <a:rPr lang="en-US" sz="3600" b="0" dirty="0" smtClean="0">
                <a:solidFill>
                  <a:schemeClr val="tx1"/>
                </a:solidFill>
              </a:rPr>
              <a:t>Progress report on NCD Clinic </a:t>
            </a:r>
            <a:endParaRPr lang="en-US" sz="3600" b="0" dirty="0">
              <a:solidFill>
                <a:schemeClr val="tx1"/>
              </a:solidFill>
            </a:endParaRPr>
          </a:p>
        </p:txBody>
      </p:sp>
    </p:spTree>
    <p:extLst>
      <p:ext uri="{BB962C8B-B14F-4D97-AF65-F5344CB8AC3E}">
        <p14:creationId xmlns:p14="http://schemas.microsoft.com/office/powerpoint/2010/main" xmlns="" val="1255650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343151"/>
            <a:ext cx="6172200" cy="876671"/>
          </a:xfrm>
        </p:spPr>
        <p:txBody>
          <a:bodyPr lIns="68580" tIns="34290" rIns="68580" bIns="34290">
            <a:normAutofit/>
          </a:bodyPr>
          <a:lstStyle/>
          <a:p>
            <a:pPr algn="ctr"/>
            <a:r>
              <a:rPr lang="en-US" sz="4400" dirty="0">
                <a:solidFill>
                  <a:schemeClr val="tx1"/>
                </a:solidFill>
              </a:rPr>
              <a:t>Brief History </a:t>
            </a:r>
          </a:p>
        </p:txBody>
      </p:sp>
    </p:spTree>
    <p:extLst>
      <p:ext uri="{BB962C8B-B14F-4D97-AF65-F5344CB8AC3E}">
        <p14:creationId xmlns:p14="http://schemas.microsoft.com/office/powerpoint/2010/main" xmlns="" val="3320032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endParaRPr lang="en-US" dirty="0"/>
          </a:p>
        </p:txBody>
      </p:sp>
      <p:sp>
        <p:nvSpPr>
          <p:cNvPr id="3" name="Content Placeholder 2"/>
          <p:cNvSpPr>
            <a:spLocks noGrp="1"/>
          </p:cNvSpPr>
          <p:nvPr>
            <p:ph idx="1"/>
          </p:nvPr>
        </p:nvSpPr>
        <p:spPr>
          <a:ln>
            <a:solidFill>
              <a:schemeClr val="accent1"/>
            </a:solidFill>
          </a:ln>
        </p:spPr>
        <p:txBody>
          <a:bodyPr lIns="68580" tIns="34290" rIns="68580" bIns="34290"/>
          <a:lstStyle/>
          <a:p>
            <a:r>
              <a:rPr lang="en-US" sz="2100" dirty="0"/>
              <a:t>HGH NCD clinic has been fully functioning since the end of 2022. </a:t>
            </a:r>
          </a:p>
          <a:p>
            <a:r>
              <a:rPr lang="en-US" sz="2100" dirty="0"/>
              <a:t>The clinic has been established by SAHA in collaboration with MOHD and HGH in December 1</a:t>
            </a:r>
            <a:r>
              <a:rPr lang="en-US" sz="2100" baseline="30000" dirty="0"/>
              <a:t>st</a:t>
            </a:r>
            <a:r>
              <a:rPr lang="en-US" sz="2100" dirty="0"/>
              <a:t> 2022. </a:t>
            </a:r>
          </a:p>
          <a:p>
            <a:r>
              <a:rPr lang="en-US" sz="2100" dirty="0"/>
              <a:t>This was the first step of the initiative created by SAHA in response to the health needs of the country. </a:t>
            </a:r>
          </a:p>
          <a:p>
            <a:endParaRPr lang="en-US" dirty="0"/>
          </a:p>
          <a:p>
            <a:endParaRPr lang="en-US" dirty="0"/>
          </a:p>
        </p:txBody>
      </p:sp>
    </p:spTree>
    <p:extLst>
      <p:ext uri="{BB962C8B-B14F-4D97-AF65-F5344CB8AC3E}">
        <p14:creationId xmlns:p14="http://schemas.microsoft.com/office/powerpoint/2010/main" xmlns="" val="3868959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05979"/>
            <a:ext cx="7272808" cy="857250"/>
          </a:xfrm>
          <a:ln>
            <a:solidFill>
              <a:schemeClr val="accent1"/>
            </a:solidFill>
          </a:ln>
        </p:spPr>
        <p:txBody>
          <a:bodyPr lIns="68580" tIns="34290" rIns="68580" bIns="34290">
            <a:normAutofit fontScale="90000"/>
          </a:bodyPr>
          <a:lstStyle/>
          <a:p>
            <a:r>
              <a:rPr lang="en-US" sz="5400" b="1" dirty="0">
                <a:solidFill>
                  <a:schemeClr val="tx1">
                    <a:lumMod val="95000"/>
                    <a:lumOff val="5000"/>
                  </a:schemeClr>
                </a:solidFill>
              </a:rPr>
              <a:t>OBJECTIVES</a:t>
            </a:r>
          </a:p>
        </p:txBody>
      </p:sp>
      <p:sp>
        <p:nvSpPr>
          <p:cNvPr id="3" name="Content Placeholder 2"/>
          <p:cNvSpPr>
            <a:spLocks noGrp="1"/>
          </p:cNvSpPr>
          <p:nvPr>
            <p:ph idx="1"/>
          </p:nvPr>
        </p:nvSpPr>
        <p:spPr>
          <a:xfrm>
            <a:off x="842555" y="1347614"/>
            <a:ext cx="7329893" cy="3312368"/>
          </a:xfrm>
          <a:ln>
            <a:solidFill>
              <a:schemeClr val="accent1"/>
            </a:solidFill>
          </a:ln>
        </p:spPr>
        <p:txBody>
          <a:bodyPr lIns="68580" tIns="34290" rIns="68580" bIns="34290">
            <a:normAutofit/>
          </a:bodyPr>
          <a:lstStyle/>
          <a:p>
            <a:r>
              <a:rPr lang="en-US" sz="2100" b="1" dirty="0">
                <a:solidFill>
                  <a:schemeClr val="tx1">
                    <a:lumMod val="95000"/>
                    <a:lumOff val="5000"/>
                  </a:schemeClr>
                </a:solidFill>
              </a:rPr>
              <a:t>1)To improve patient care and prevention of complications related to non-communicable diseases.</a:t>
            </a:r>
          </a:p>
          <a:p>
            <a:r>
              <a:rPr lang="en-US" sz="2100" b="1" dirty="0">
                <a:solidFill>
                  <a:schemeClr val="tx1">
                    <a:lumMod val="95000"/>
                    <a:lumOff val="5000"/>
                  </a:schemeClr>
                </a:solidFill>
              </a:rPr>
              <a:t>2) To conduct researches </a:t>
            </a:r>
          </a:p>
          <a:p>
            <a:r>
              <a:rPr lang="en-US" sz="2100" b="1" dirty="0">
                <a:solidFill>
                  <a:schemeClr val="tx1">
                    <a:lumMod val="95000"/>
                    <a:lumOff val="5000"/>
                  </a:schemeClr>
                </a:solidFill>
              </a:rPr>
              <a:t>3) To make HGH NCD Clinic as centre of training and sharing experience </a:t>
            </a:r>
          </a:p>
          <a:p>
            <a:r>
              <a:rPr lang="en-US" sz="2100" b="1" dirty="0">
                <a:solidFill>
                  <a:schemeClr val="tx1">
                    <a:lumMod val="95000"/>
                    <a:lumOff val="5000"/>
                  </a:schemeClr>
                </a:solidFill>
              </a:rPr>
              <a:t>4) To make fund raising from different stakeholders and provide free medications to the patients. </a:t>
            </a:r>
          </a:p>
          <a:p>
            <a:endParaRPr lang="en-US" dirty="0"/>
          </a:p>
        </p:txBody>
      </p:sp>
    </p:spTree>
    <p:extLst>
      <p:ext uri="{BB962C8B-B14F-4D97-AF65-F5344CB8AC3E}">
        <p14:creationId xmlns:p14="http://schemas.microsoft.com/office/powerpoint/2010/main" xmlns="" val="3868959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35647"/>
            <a:ext cx="6172200" cy="1224136"/>
          </a:xfrm>
        </p:spPr>
        <p:txBody>
          <a:bodyPr lIns="68580" tIns="34290" rIns="68580" bIns="34290">
            <a:normAutofit/>
          </a:bodyPr>
          <a:lstStyle/>
          <a:p>
            <a:r>
              <a:rPr lang="en-US" sz="5400" dirty="0">
                <a:solidFill>
                  <a:schemeClr val="tx1"/>
                </a:solidFill>
              </a:rPr>
              <a:t>Vision and Mission </a:t>
            </a:r>
          </a:p>
        </p:txBody>
      </p:sp>
      <p:sp>
        <p:nvSpPr>
          <p:cNvPr id="3" name="Subtitle 2"/>
          <p:cNvSpPr>
            <a:spLocks noGrp="1"/>
          </p:cNvSpPr>
          <p:nvPr>
            <p:ph type="subTitle" idx="1"/>
          </p:nvPr>
        </p:nvSpPr>
        <p:spPr>
          <a:xfrm>
            <a:off x="2555776" y="3003798"/>
            <a:ext cx="6172200" cy="547450"/>
          </a:xfrm>
        </p:spPr>
        <p:txBody>
          <a:bodyPr lIns="68580" tIns="34290" rIns="68580" bIns="34290">
            <a:normAutofit/>
          </a:bodyPr>
          <a:lstStyle/>
          <a:p>
            <a:r>
              <a:rPr lang="en-US" sz="2800" dirty="0">
                <a:solidFill>
                  <a:schemeClr val="tx1"/>
                </a:solidFill>
              </a:rPr>
              <a:t>HGH NCD CLINIC </a:t>
            </a:r>
          </a:p>
        </p:txBody>
      </p:sp>
    </p:spTree>
    <p:extLst>
      <p:ext uri="{BB962C8B-B14F-4D97-AF65-F5344CB8AC3E}">
        <p14:creationId xmlns:p14="http://schemas.microsoft.com/office/powerpoint/2010/main" xmlns="" val="20142709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88815"/>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 name="Title 1">
            <a:extLst>
              <a:ext uri="{FF2B5EF4-FFF2-40B4-BE49-F238E27FC236}">
                <a16:creationId xmlns:a16="http://schemas.microsoft.com/office/drawing/2014/main" xmlns="" id="{111EFCD9-511D-4E07-D36C-7F4058528CC9}"/>
              </a:ext>
            </a:extLst>
          </p:cNvPr>
          <p:cNvSpPr>
            <a:spLocks noGrp="1"/>
          </p:cNvSpPr>
          <p:nvPr>
            <p:ph type="title"/>
          </p:nvPr>
        </p:nvSpPr>
        <p:spPr>
          <a:xfrm>
            <a:off x="417399" y="482600"/>
            <a:ext cx="8408194" cy="558627"/>
          </a:xfrm>
        </p:spPr>
        <p:txBody>
          <a:bodyPr vert="horz" lIns="68580" tIns="34290" rIns="68580" bIns="34290" rtlCol="0" anchor="ctr">
            <a:normAutofit/>
          </a:bodyPr>
          <a:lstStyle/>
          <a:p>
            <a:pPr algn="ctr"/>
            <a:r>
              <a:rPr lang="en-US" sz="2400" dirty="0">
                <a:solidFill>
                  <a:schemeClr val="bg1"/>
                </a:solidFill>
              </a:rPr>
              <a:t>Non-Communicable Diseases (NCDs)</a:t>
            </a:r>
          </a:p>
        </p:txBody>
      </p:sp>
      <p:pic>
        <p:nvPicPr>
          <p:cNvPr id="9" name="Content Placeholder 8">
            <a:extLst>
              <a:ext uri="{FF2B5EF4-FFF2-40B4-BE49-F238E27FC236}">
                <a16:creationId xmlns:a16="http://schemas.microsoft.com/office/drawing/2014/main" xmlns="" id="{3FB3B370-A5A9-3D7B-6A70-067626A6DF2B}"/>
              </a:ext>
            </a:extLst>
          </p:cNvPr>
          <p:cNvPicPr>
            <a:picLocks noGrp="1" noChangeAspect="1"/>
          </p:cNvPicPr>
          <p:nvPr>
            <p:ph idx="1"/>
          </p:nvPr>
        </p:nvPicPr>
        <p:blipFill>
          <a:blip r:embed="rId2" cstate="print"/>
          <a:stretch>
            <a:fillRect/>
          </a:stretch>
        </p:blipFill>
        <p:spPr>
          <a:xfrm>
            <a:off x="1562273" y="1256421"/>
            <a:ext cx="6019454" cy="3295649"/>
          </a:xfrm>
          <a:prstGeom prst="rect">
            <a:avLst/>
          </a:prstGeom>
        </p:spPr>
      </p:pic>
    </p:spTree>
    <p:extLst>
      <p:ext uri="{BB962C8B-B14F-4D97-AF65-F5344CB8AC3E}">
        <p14:creationId xmlns:p14="http://schemas.microsoft.com/office/powerpoint/2010/main" xmlns="" val="1444993317"/>
      </p:ext>
    </p:extLst>
  </p:cSld>
  <p:clrMapOvr>
    <a:masterClrMapping/>
  </p:clrMapOvr>
  <mc:AlternateContent xmlns:mc="http://schemas.openxmlformats.org/markup-compatibility/2006">
    <mc:Choice xmlns:p14="http://schemas.microsoft.com/office/powerpoint/2010/main" xmlns="" Requires="p14">
      <p:transition spd="slow" p14:dur="2000" advTm="53071"/>
    </mc:Choice>
    <mc:Fallback>
      <p:transition spd="slow" advTm="5307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r>
              <a:rPr lang="en-US" sz="5000" b="1" dirty="0">
                <a:solidFill>
                  <a:schemeClr val="tx1">
                    <a:lumMod val="95000"/>
                    <a:lumOff val="5000"/>
                  </a:schemeClr>
                </a:solidFill>
              </a:rPr>
              <a:t>Vision</a:t>
            </a:r>
            <a:r>
              <a:rPr lang="en-US" dirty="0"/>
              <a:t> </a:t>
            </a:r>
          </a:p>
        </p:txBody>
      </p:sp>
      <p:sp>
        <p:nvSpPr>
          <p:cNvPr id="3" name="Content Placeholder 2"/>
          <p:cNvSpPr>
            <a:spLocks noGrp="1"/>
          </p:cNvSpPr>
          <p:nvPr>
            <p:ph idx="1"/>
          </p:nvPr>
        </p:nvSpPr>
        <p:spPr>
          <a:ln>
            <a:solidFill>
              <a:schemeClr val="accent1"/>
            </a:solidFill>
          </a:ln>
        </p:spPr>
        <p:txBody>
          <a:bodyPr lIns="68580" tIns="34290" rIns="68580" bIns="34290">
            <a:normAutofit/>
          </a:bodyPr>
          <a:lstStyle/>
          <a:p>
            <a:r>
              <a:rPr lang="en-US" dirty="0"/>
              <a:t>A country that is burdened by modifiable risk factors of non communicable/ chronic diseases. </a:t>
            </a:r>
          </a:p>
        </p:txBody>
      </p:sp>
    </p:spTree>
    <p:extLst>
      <p:ext uri="{BB962C8B-B14F-4D97-AF65-F5344CB8AC3E}">
        <p14:creationId xmlns:p14="http://schemas.microsoft.com/office/powerpoint/2010/main" xmlns="" val="3046941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ormAutofit/>
          </a:bodyPr>
          <a:lstStyle/>
          <a:p>
            <a:r>
              <a:rPr lang="en-US" sz="5000" b="1" dirty="0">
                <a:solidFill>
                  <a:schemeClr val="tx1">
                    <a:lumMod val="95000"/>
                    <a:lumOff val="5000"/>
                  </a:schemeClr>
                </a:solidFill>
              </a:rPr>
              <a:t>Mission</a:t>
            </a:r>
          </a:p>
        </p:txBody>
      </p:sp>
      <p:sp>
        <p:nvSpPr>
          <p:cNvPr id="3" name="Content Placeholder 2"/>
          <p:cNvSpPr>
            <a:spLocks noGrp="1"/>
          </p:cNvSpPr>
          <p:nvPr>
            <p:ph idx="1"/>
          </p:nvPr>
        </p:nvSpPr>
        <p:spPr>
          <a:ln>
            <a:solidFill>
              <a:schemeClr val="accent1"/>
            </a:solidFill>
          </a:ln>
        </p:spPr>
        <p:txBody>
          <a:bodyPr lIns="68580" tIns="34290" rIns="68580" bIns="34290"/>
          <a:lstStyle/>
          <a:p>
            <a:r>
              <a:rPr lang="en-US" dirty="0"/>
              <a:t>Establish national capacity for prevention and control of </a:t>
            </a:r>
            <a:r>
              <a:rPr lang="en-US" dirty="0" smtClean="0"/>
              <a:t>NCDs led by MOHD of </a:t>
            </a:r>
            <a:r>
              <a:rPr lang="en-US" dirty="0" err="1" smtClean="0"/>
              <a:t>somaliland</a:t>
            </a:r>
            <a:endParaRPr lang="en-US" dirty="0"/>
          </a:p>
          <a:p>
            <a:r>
              <a:rPr lang="en-US" dirty="0"/>
              <a:t>Delivery of high-quality integrated health care</a:t>
            </a:r>
          </a:p>
          <a:p>
            <a:r>
              <a:rPr lang="en-US" dirty="0"/>
              <a:t>Provide appropriate treatment options</a:t>
            </a:r>
          </a:p>
          <a:p>
            <a:r>
              <a:rPr lang="en-US" dirty="0"/>
              <a:t>Promote health education and wellness of the community</a:t>
            </a:r>
          </a:p>
        </p:txBody>
      </p:sp>
    </p:spTree>
    <p:extLst>
      <p:ext uri="{BB962C8B-B14F-4D97-AF65-F5344CB8AC3E}">
        <p14:creationId xmlns:p14="http://schemas.microsoft.com/office/powerpoint/2010/main" xmlns="" val="1711917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343151"/>
            <a:ext cx="6172200" cy="588639"/>
          </a:xfrm>
        </p:spPr>
        <p:txBody>
          <a:bodyPr lIns="68580" tIns="34290" rIns="68580" bIns="34290">
            <a:normAutofit/>
          </a:bodyPr>
          <a:lstStyle/>
          <a:p>
            <a:r>
              <a:rPr lang="en-US" sz="3200" dirty="0">
                <a:solidFill>
                  <a:schemeClr val="tx1"/>
                </a:solidFill>
              </a:rPr>
              <a:t>THE CARE WE PROVIDE</a:t>
            </a:r>
          </a:p>
        </p:txBody>
      </p:sp>
      <p:sp>
        <p:nvSpPr>
          <p:cNvPr id="3" name="Subtitle 2"/>
          <p:cNvSpPr>
            <a:spLocks noGrp="1"/>
          </p:cNvSpPr>
          <p:nvPr>
            <p:ph type="subTitle" idx="1"/>
          </p:nvPr>
        </p:nvSpPr>
        <p:spPr>
          <a:xfrm>
            <a:off x="2699792" y="3075806"/>
            <a:ext cx="5668144" cy="331426"/>
          </a:xfrm>
        </p:spPr>
        <p:txBody>
          <a:bodyPr lIns="68580" tIns="34290" rIns="68580" bIns="34290">
            <a:noAutofit/>
          </a:bodyPr>
          <a:lstStyle/>
          <a:p>
            <a:r>
              <a:rPr lang="en-US" sz="2000" dirty="0">
                <a:solidFill>
                  <a:schemeClr val="tx1"/>
                </a:solidFill>
              </a:rPr>
              <a:t>HGH NCD CLINIC </a:t>
            </a:r>
          </a:p>
        </p:txBody>
      </p:sp>
    </p:spTree>
    <p:extLst>
      <p:ext uri="{BB962C8B-B14F-4D97-AF65-F5344CB8AC3E}">
        <p14:creationId xmlns:p14="http://schemas.microsoft.com/office/powerpoint/2010/main" xmlns="" val="118241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05979"/>
            <a:ext cx="7344816" cy="857250"/>
          </a:xfrm>
          <a:ln>
            <a:solidFill>
              <a:schemeClr val="accent1"/>
            </a:solidFill>
          </a:ln>
        </p:spPr>
        <p:txBody>
          <a:bodyPr lIns="68580" tIns="34290" rIns="68580" bIns="34290">
            <a:normAutofit/>
          </a:bodyPr>
          <a:lstStyle/>
          <a:p>
            <a:r>
              <a:rPr lang="en-US" sz="3200" b="1" dirty="0">
                <a:solidFill>
                  <a:schemeClr val="tx1"/>
                </a:solidFill>
              </a:rPr>
              <a:t>Systematic; from the beginning to the end </a:t>
            </a:r>
          </a:p>
        </p:txBody>
      </p:sp>
      <p:sp>
        <p:nvSpPr>
          <p:cNvPr id="3" name="Content Placeholder 2"/>
          <p:cNvSpPr>
            <a:spLocks noGrp="1"/>
          </p:cNvSpPr>
          <p:nvPr>
            <p:ph idx="1"/>
          </p:nvPr>
        </p:nvSpPr>
        <p:spPr>
          <a:xfrm>
            <a:off x="827585" y="1203598"/>
            <a:ext cx="7344864" cy="3203303"/>
          </a:xfrm>
          <a:ln>
            <a:solidFill>
              <a:schemeClr val="accent1"/>
            </a:solidFill>
          </a:ln>
        </p:spPr>
        <p:txBody>
          <a:bodyPr lIns="68580" tIns="34290" rIns="68580" bIns="34290">
            <a:noAutofit/>
          </a:bodyPr>
          <a:lstStyle/>
          <a:p>
            <a:pPr marL="0" indent="0">
              <a:buNone/>
            </a:pPr>
            <a:r>
              <a:rPr lang="en-US" sz="2100" b="1" dirty="0">
                <a:solidFill>
                  <a:schemeClr val="tx1">
                    <a:lumMod val="95000"/>
                    <a:lumOff val="5000"/>
                  </a:schemeClr>
                </a:solidFill>
              </a:rPr>
              <a:t>Step 1; </a:t>
            </a:r>
            <a:r>
              <a:rPr lang="en-US" sz="2100" dirty="0">
                <a:solidFill>
                  <a:schemeClr val="tx1">
                    <a:lumMod val="95000"/>
                    <a:lumOff val="5000"/>
                  </a:schemeClr>
                </a:solidFill>
              </a:rPr>
              <a:t>registration. </a:t>
            </a:r>
          </a:p>
          <a:p>
            <a:pPr marL="0" indent="0">
              <a:buNone/>
            </a:pPr>
            <a:r>
              <a:rPr lang="en-US" sz="2100" b="1" dirty="0">
                <a:solidFill>
                  <a:schemeClr val="tx1">
                    <a:lumMod val="95000"/>
                    <a:lumOff val="5000"/>
                  </a:schemeClr>
                </a:solidFill>
              </a:rPr>
              <a:t>Step 2; </a:t>
            </a:r>
            <a:r>
              <a:rPr lang="en-US" sz="2100" dirty="0">
                <a:solidFill>
                  <a:schemeClr val="tx1">
                    <a:lumMod val="95000"/>
                    <a:lumOff val="5000"/>
                  </a:schemeClr>
                </a:solidFill>
              </a:rPr>
              <a:t>evaluation of the patient.</a:t>
            </a:r>
          </a:p>
          <a:p>
            <a:pPr marL="0" indent="0">
              <a:buNone/>
            </a:pPr>
            <a:r>
              <a:rPr lang="en-US" sz="2100" dirty="0">
                <a:solidFill>
                  <a:schemeClr val="tx1">
                    <a:lumMod val="95000"/>
                    <a:lumOff val="5000"/>
                  </a:schemeClr>
                </a:solidFill>
              </a:rPr>
              <a:t>       a. History</a:t>
            </a:r>
          </a:p>
          <a:p>
            <a:pPr marL="0" indent="0">
              <a:buNone/>
            </a:pPr>
            <a:r>
              <a:rPr lang="en-US" sz="2100" dirty="0">
                <a:solidFill>
                  <a:schemeClr val="tx1">
                    <a:lumMod val="95000"/>
                    <a:lumOff val="5000"/>
                  </a:schemeClr>
                </a:solidFill>
              </a:rPr>
              <a:t>       b. examination</a:t>
            </a:r>
          </a:p>
          <a:p>
            <a:pPr marL="0" indent="0">
              <a:buNone/>
            </a:pPr>
            <a:r>
              <a:rPr lang="en-US" sz="2100" dirty="0">
                <a:solidFill>
                  <a:schemeClr val="tx1">
                    <a:lumMod val="95000"/>
                    <a:lumOff val="5000"/>
                  </a:schemeClr>
                </a:solidFill>
              </a:rPr>
              <a:t>       c. investigation</a:t>
            </a:r>
          </a:p>
          <a:p>
            <a:pPr marL="0" indent="0">
              <a:buNone/>
            </a:pPr>
            <a:r>
              <a:rPr lang="en-US" sz="2100" b="1" dirty="0">
                <a:solidFill>
                  <a:schemeClr val="tx1">
                    <a:lumMod val="95000"/>
                    <a:lumOff val="5000"/>
                  </a:schemeClr>
                </a:solidFill>
              </a:rPr>
              <a:t>Step 3</a:t>
            </a:r>
            <a:r>
              <a:rPr lang="en-US" sz="2100" dirty="0">
                <a:solidFill>
                  <a:schemeClr val="tx1">
                    <a:lumMod val="95000"/>
                    <a:lumOff val="5000"/>
                  </a:schemeClr>
                </a:solidFill>
              </a:rPr>
              <a:t>; counselling </a:t>
            </a:r>
          </a:p>
          <a:p>
            <a:pPr marL="0" indent="0">
              <a:buNone/>
            </a:pPr>
            <a:r>
              <a:rPr lang="en-US" sz="2100" b="1" dirty="0">
                <a:solidFill>
                  <a:schemeClr val="tx1">
                    <a:lumMod val="95000"/>
                    <a:lumOff val="5000"/>
                  </a:schemeClr>
                </a:solidFill>
              </a:rPr>
              <a:t>Step 4; </a:t>
            </a:r>
            <a:r>
              <a:rPr lang="en-US" sz="2100" dirty="0">
                <a:solidFill>
                  <a:schemeClr val="tx1">
                    <a:lumMod val="95000"/>
                    <a:lumOff val="5000"/>
                  </a:schemeClr>
                </a:solidFill>
              </a:rPr>
              <a:t>follow up. </a:t>
            </a:r>
          </a:p>
        </p:txBody>
      </p:sp>
    </p:spTree>
    <p:extLst>
      <p:ext uri="{BB962C8B-B14F-4D97-AF65-F5344CB8AC3E}">
        <p14:creationId xmlns:p14="http://schemas.microsoft.com/office/powerpoint/2010/main" xmlns="" val="3241043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oAutofit/>
          </a:bodyPr>
          <a:lstStyle/>
          <a:p>
            <a:r>
              <a:rPr lang="en-US" sz="6000" b="1" dirty="0">
                <a:solidFill>
                  <a:schemeClr val="tx1"/>
                </a:solidFill>
              </a:rPr>
              <a:t>Step 1; Registration </a:t>
            </a:r>
          </a:p>
        </p:txBody>
      </p:sp>
      <p:sp>
        <p:nvSpPr>
          <p:cNvPr id="3" name="Content Placeholder 2"/>
          <p:cNvSpPr>
            <a:spLocks noGrp="1"/>
          </p:cNvSpPr>
          <p:nvPr>
            <p:ph idx="1"/>
          </p:nvPr>
        </p:nvSpPr>
        <p:spPr>
          <a:ln>
            <a:solidFill>
              <a:schemeClr val="accent1"/>
            </a:solidFill>
          </a:ln>
        </p:spPr>
        <p:txBody>
          <a:bodyPr lIns="68580" tIns="34290" rIns="68580" bIns="34290"/>
          <a:lstStyle/>
          <a:p>
            <a:r>
              <a:rPr lang="en-US" b="1" dirty="0">
                <a:solidFill>
                  <a:schemeClr val="tx1">
                    <a:lumMod val="95000"/>
                    <a:lumOff val="5000"/>
                  </a:schemeClr>
                </a:solidFill>
              </a:rPr>
              <a:t>Different registration forms for different diseases.</a:t>
            </a:r>
          </a:p>
          <a:p>
            <a:r>
              <a:rPr lang="en-US" b="1" dirty="0">
                <a:solidFill>
                  <a:schemeClr val="tx1">
                    <a:lumMod val="95000"/>
                    <a:lumOff val="5000"/>
                  </a:schemeClr>
                </a:solidFill>
              </a:rPr>
              <a:t>Filled by the first visit of the patient </a:t>
            </a:r>
          </a:p>
          <a:p>
            <a:endParaRPr lang="en-US" dirty="0"/>
          </a:p>
        </p:txBody>
      </p:sp>
    </p:spTree>
    <p:extLst>
      <p:ext uri="{BB962C8B-B14F-4D97-AF65-F5344CB8AC3E}">
        <p14:creationId xmlns:p14="http://schemas.microsoft.com/office/powerpoint/2010/main" xmlns="" val="63595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r>
              <a:rPr lang="en-US" b="1" dirty="0">
                <a:solidFill>
                  <a:schemeClr val="tx1"/>
                </a:solidFill>
              </a:rPr>
              <a:t>Step 1; Registration </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331640" y="1131590"/>
            <a:ext cx="5929532" cy="3490938"/>
          </a:xfrm>
          <a:prstGeom prst="rect">
            <a:avLst/>
          </a:prstGeom>
          <a:noFill/>
          <a:ln w="9525">
            <a:noFill/>
            <a:miter lim="800000"/>
            <a:headEnd/>
            <a:tailEnd/>
          </a:ln>
          <a:effectLst/>
        </p:spPr>
      </p:pic>
    </p:spTree>
    <p:extLst>
      <p:ext uri="{BB962C8B-B14F-4D97-AF65-F5344CB8AC3E}">
        <p14:creationId xmlns:p14="http://schemas.microsoft.com/office/powerpoint/2010/main" xmlns="" val="635956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95486"/>
            <a:ext cx="7200897" cy="648072"/>
          </a:xfrm>
          <a:ln>
            <a:solidFill>
              <a:schemeClr val="accent1"/>
            </a:solidFill>
          </a:ln>
        </p:spPr>
        <p:txBody>
          <a:bodyPr lIns="68580" tIns="34290" rIns="68580" bIns="34290">
            <a:noAutofit/>
          </a:bodyPr>
          <a:lstStyle/>
          <a:p>
            <a:r>
              <a:rPr lang="en-US" sz="3200" b="1" dirty="0">
                <a:solidFill>
                  <a:schemeClr val="tx1"/>
                </a:solidFill>
              </a:rPr>
              <a:t>Patient intake form (Diabetes)</a:t>
            </a:r>
          </a:p>
        </p:txBody>
      </p:sp>
      <p:pic>
        <p:nvPicPr>
          <p:cNvPr id="5" name="Content Placeholder 4" descr="A medical overview form with black text&#10;&#10;Description automatically generated">
            <a:extLst>
              <a:ext uri="{FF2B5EF4-FFF2-40B4-BE49-F238E27FC236}">
                <a16:creationId xmlns:a16="http://schemas.microsoft.com/office/drawing/2014/main" xmlns="" id="{5877FE86-3CBF-95B4-F6FF-E0AF790041F0}"/>
              </a:ext>
            </a:extLst>
          </p:cNvPr>
          <p:cNvPicPr>
            <a:picLocks noGrp="1" noChangeAspect="1"/>
          </p:cNvPicPr>
          <p:nvPr>
            <p:ph idx="1"/>
          </p:nvPr>
        </p:nvPicPr>
        <p:blipFill>
          <a:blip r:embed="rId3" cstate="print"/>
          <a:stretch>
            <a:fillRect/>
          </a:stretch>
        </p:blipFill>
        <p:spPr>
          <a:xfrm>
            <a:off x="1165785" y="987574"/>
            <a:ext cx="6812430" cy="3418930"/>
          </a:xfrm>
        </p:spPr>
      </p:pic>
    </p:spTree>
    <p:extLst>
      <p:ext uri="{BB962C8B-B14F-4D97-AF65-F5344CB8AC3E}">
        <p14:creationId xmlns:p14="http://schemas.microsoft.com/office/powerpoint/2010/main" xmlns="" val="17286224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463957" y="339502"/>
            <a:ext cx="5387162" cy="2695402"/>
          </a:xfrm>
          <a:prstGeom prst="rect">
            <a:avLst/>
          </a:prstGeo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88882" y="2367041"/>
            <a:ext cx="5246370" cy="2527857"/>
          </a:xfrm>
          <a:prstGeom prst="rect">
            <a:avLst/>
          </a:prstGeom>
        </p:spPr>
      </p:pic>
    </p:spTree>
    <p:extLst>
      <p:ext uri="{BB962C8B-B14F-4D97-AF65-F5344CB8AC3E}">
        <p14:creationId xmlns="" xmlns:p14="http://schemas.microsoft.com/office/powerpoint/2010/main" val="3556158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8580" tIns="34290" rIns="68580" bIns="34290"/>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26809" y="459021"/>
            <a:ext cx="5387162" cy="2658667"/>
          </a:xfr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20390" y="1714500"/>
            <a:ext cx="5383530" cy="2794636"/>
          </a:xfrm>
          <a:prstGeom prst="rect">
            <a:avLst/>
          </a:prstGeom>
        </p:spPr>
      </p:pic>
    </p:spTree>
    <p:extLst>
      <p:ext uri="{BB962C8B-B14F-4D97-AF65-F5344CB8AC3E}">
        <p14:creationId xmlns:p14="http://schemas.microsoft.com/office/powerpoint/2010/main" xmlns="" val="1935983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ormAutofit/>
          </a:bodyPr>
          <a:lstStyle/>
          <a:p>
            <a:r>
              <a:rPr lang="en-US" sz="3200" b="1" dirty="0">
                <a:solidFill>
                  <a:schemeClr val="tx1"/>
                </a:solidFill>
              </a:rPr>
              <a:t>Step 2 ; evaluation of the patient</a:t>
            </a:r>
          </a:p>
        </p:txBody>
      </p:sp>
      <p:sp>
        <p:nvSpPr>
          <p:cNvPr id="3" name="Content Placeholder 2"/>
          <p:cNvSpPr>
            <a:spLocks noGrp="1"/>
          </p:cNvSpPr>
          <p:nvPr>
            <p:ph idx="1"/>
          </p:nvPr>
        </p:nvSpPr>
        <p:spPr>
          <a:ln>
            <a:solidFill>
              <a:schemeClr val="accent1"/>
            </a:solidFill>
          </a:ln>
        </p:spPr>
        <p:txBody>
          <a:bodyPr lIns="68580" tIns="34290" rIns="68580" bIns="34290"/>
          <a:lstStyle/>
          <a:p>
            <a:r>
              <a:rPr lang="en-US" b="1" dirty="0">
                <a:solidFill>
                  <a:schemeClr val="tx1">
                    <a:lumMod val="95000"/>
                    <a:lumOff val="5000"/>
                  </a:schemeClr>
                </a:solidFill>
              </a:rPr>
              <a:t>Focused clinical examination of the patient; </a:t>
            </a:r>
          </a:p>
          <a:p>
            <a:pPr marL="0" indent="0">
              <a:buNone/>
            </a:pPr>
            <a:r>
              <a:rPr lang="en-US" b="1" dirty="0">
                <a:solidFill>
                  <a:schemeClr val="tx1">
                    <a:lumMod val="95000"/>
                    <a:lumOff val="5000"/>
                  </a:schemeClr>
                </a:solidFill>
              </a:rPr>
              <a:t>      a. focused history </a:t>
            </a:r>
          </a:p>
          <a:p>
            <a:pPr marL="0" indent="0">
              <a:buNone/>
            </a:pPr>
            <a:r>
              <a:rPr lang="en-US" b="1" dirty="0">
                <a:solidFill>
                  <a:schemeClr val="tx1">
                    <a:lumMod val="95000"/>
                    <a:lumOff val="5000"/>
                  </a:schemeClr>
                </a:solidFill>
              </a:rPr>
              <a:t>      b. focused physical examination </a:t>
            </a:r>
          </a:p>
        </p:txBody>
      </p:sp>
    </p:spTree>
    <p:extLst>
      <p:ext uri="{BB962C8B-B14F-4D97-AF65-F5344CB8AC3E}">
        <p14:creationId xmlns:p14="http://schemas.microsoft.com/office/powerpoint/2010/main" xmlns="" val="1075533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A15AA7-7B78-FA30-9521-DC5ADA5F0753}"/>
              </a:ext>
            </a:extLst>
          </p:cNvPr>
          <p:cNvSpPr>
            <a:spLocks noGrp="1"/>
          </p:cNvSpPr>
          <p:nvPr>
            <p:ph type="title"/>
          </p:nvPr>
        </p:nvSpPr>
        <p:spPr>
          <a:xfrm>
            <a:off x="467544" y="273844"/>
            <a:ext cx="7488832" cy="640556"/>
          </a:xfrm>
          <a:ln>
            <a:solidFill>
              <a:schemeClr val="accent1"/>
            </a:solidFill>
          </a:ln>
        </p:spPr>
        <p:txBody>
          <a:bodyPr lIns="68580" tIns="34290" rIns="68580" bIns="34290">
            <a:normAutofit/>
          </a:bodyPr>
          <a:lstStyle/>
          <a:p>
            <a:r>
              <a:rPr lang="en-US" sz="3600" b="1" dirty="0">
                <a:solidFill>
                  <a:schemeClr val="tx1"/>
                </a:solidFill>
              </a:rPr>
              <a:t>NCDs burden in Low-income countries</a:t>
            </a:r>
          </a:p>
        </p:txBody>
      </p:sp>
      <p:sp>
        <p:nvSpPr>
          <p:cNvPr id="3" name="Content Placeholder 2">
            <a:extLst>
              <a:ext uri="{FF2B5EF4-FFF2-40B4-BE49-F238E27FC236}">
                <a16:creationId xmlns:a16="http://schemas.microsoft.com/office/drawing/2014/main" xmlns="" id="{CEC49A4E-62A9-E378-92DB-4737383EC030}"/>
              </a:ext>
            </a:extLst>
          </p:cNvPr>
          <p:cNvSpPr>
            <a:spLocks noGrp="1"/>
          </p:cNvSpPr>
          <p:nvPr>
            <p:ph idx="1"/>
          </p:nvPr>
        </p:nvSpPr>
        <p:spPr>
          <a:ln>
            <a:solidFill>
              <a:schemeClr val="accent1"/>
            </a:solidFill>
          </a:ln>
        </p:spPr>
        <p:txBody>
          <a:bodyPr lIns="68580" tIns="34290" rIns="68580" bIns="34290">
            <a:normAutofit fontScale="92500" lnSpcReduction="20000"/>
          </a:bodyPr>
          <a:lstStyle/>
          <a:p>
            <a:r>
              <a:rPr lang="en-US" dirty="0"/>
              <a:t>NCDs kill 41 million people yearly, equivalent to 74% of all deaths globally.</a:t>
            </a:r>
          </a:p>
          <a:p>
            <a:pPr marL="0" indent="0">
              <a:buNone/>
            </a:pPr>
            <a:endParaRPr lang="en-US" dirty="0"/>
          </a:p>
          <a:p>
            <a:pPr marL="0" indent="0">
              <a:buNone/>
            </a:pPr>
            <a:endParaRPr lang="en-US" dirty="0"/>
          </a:p>
          <a:p>
            <a:r>
              <a:rPr lang="en-US" dirty="0"/>
              <a:t>17 million people die from an NCD before age 70.</a:t>
            </a:r>
          </a:p>
          <a:p>
            <a:pPr lvl="1"/>
            <a:r>
              <a:rPr lang="en-US" dirty="0"/>
              <a:t> </a:t>
            </a:r>
            <a:r>
              <a:rPr lang="en-US" b="1" u="sng" dirty="0"/>
              <a:t>86% of these premature deaths occur in low- and middle-income countries.</a:t>
            </a:r>
          </a:p>
          <a:p>
            <a:pPr marL="0" indent="0">
              <a:buNone/>
            </a:pPr>
            <a:endParaRPr lang="en-US" b="1" u="sng" dirty="0"/>
          </a:p>
          <a:p>
            <a:pPr marL="0" indent="0">
              <a:buNone/>
            </a:pPr>
            <a:endParaRPr lang="en-US" b="1" u="sng" dirty="0"/>
          </a:p>
          <a:p>
            <a:r>
              <a:rPr lang="en-US" dirty="0"/>
              <a:t>Of all NCD deaths, </a:t>
            </a:r>
            <a:r>
              <a:rPr lang="en-US" b="1" dirty="0"/>
              <a:t>77% are in low- and middle-income countries</a:t>
            </a:r>
            <a:r>
              <a:rPr lang="en-US" dirty="0"/>
              <a:t>.</a:t>
            </a:r>
          </a:p>
        </p:txBody>
      </p:sp>
    </p:spTree>
    <p:extLst>
      <p:ext uri="{BB962C8B-B14F-4D97-AF65-F5344CB8AC3E}">
        <p14:creationId xmlns:p14="http://schemas.microsoft.com/office/powerpoint/2010/main" xmlns="" val="1323826972"/>
      </p:ext>
    </p:extLst>
  </p:cSld>
  <p:clrMapOvr>
    <a:masterClrMapping/>
  </p:clrMapOvr>
  <mc:AlternateContent xmlns:mc="http://schemas.openxmlformats.org/markup-compatibility/2006">
    <mc:Choice xmlns:p14="http://schemas.microsoft.com/office/powerpoint/2010/main" xmlns="" Requires="p14">
      <p:transition spd="slow" p14:dur="2000" advTm="9607"/>
    </mc:Choice>
    <mc:Fallback>
      <p:transition spd="slow" advTm="960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r>
              <a:rPr lang="en-US" sz="3200" b="1" dirty="0">
                <a:solidFill>
                  <a:schemeClr val="tx1"/>
                </a:solidFill>
              </a:rPr>
              <a:t>Counselling</a:t>
            </a:r>
            <a:r>
              <a:rPr lang="en-US" dirty="0"/>
              <a:t> </a:t>
            </a:r>
          </a:p>
        </p:txBody>
      </p:sp>
      <p:sp>
        <p:nvSpPr>
          <p:cNvPr id="3" name="Content Placeholder 2"/>
          <p:cNvSpPr>
            <a:spLocks noGrp="1"/>
          </p:cNvSpPr>
          <p:nvPr>
            <p:ph idx="1"/>
          </p:nvPr>
        </p:nvSpPr>
        <p:spPr>
          <a:ln>
            <a:solidFill>
              <a:schemeClr val="accent1"/>
            </a:solidFill>
          </a:ln>
        </p:spPr>
        <p:txBody>
          <a:bodyPr lIns="68580" tIns="34290" rIns="68580" bIns="34290"/>
          <a:lstStyle/>
          <a:p>
            <a:r>
              <a:rPr lang="en-US" dirty="0">
                <a:solidFill>
                  <a:schemeClr val="tx1">
                    <a:lumMod val="95000"/>
                    <a:lumOff val="5000"/>
                  </a:schemeClr>
                </a:solidFill>
              </a:rPr>
              <a:t>Diet and physical inactivity remains two major modifiable factors of NCD </a:t>
            </a:r>
          </a:p>
          <a:p>
            <a:r>
              <a:rPr lang="en-US" dirty="0">
                <a:solidFill>
                  <a:schemeClr val="tx1">
                    <a:lumMod val="95000"/>
                    <a:lumOff val="5000"/>
                  </a:schemeClr>
                </a:solidFill>
              </a:rPr>
              <a:t>Diet; </a:t>
            </a:r>
          </a:p>
          <a:p>
            <a:pPr marL="0" indent="0">
              <a:buNone/>
            </a:pPr>
            <a:r>
              <a:rPr lang="en-US" dirty="0">
                <a:solidFill>
                  <a:schemeClr val="tx1">
                    <a:lumMod val="95000"/>
                    <a:lumOff val="5000"/>
                  </a:schemeClr>
                </a:solidFill>
              </a:rPr>
              <a:t>      a. reduce sugar intake </a:t>
            </a:r>
          </a:p>
          <a:p>
            <a:pPr marL="0" indent="0">
              <a:buNone/>
            </a:pPr>
            <a:r>
              <a:rPr lang="en-US" dirty="0">
                <a:solidFill>
                  <a:schemeClr val="tx1">
                    <a:lumMod val="95000"/>
                    <a:lumOff val="5000"/>
                  </a:schemeClr>
                </a:solidFill>
              </a:rPr>
              <a:t>      b. reduction of carbohydrate intake.</a:t>
            </a:r>
          </a:p>
          <a:p>
            <a:pPr>
              <a:buFont typeface="Arial" panose="020B0604020202020204" pitchFamily="34" charset="0"/>
              <a:buChar char="•"/>
            </a:pPr>
            <a:r>
              <a:rPr lang="en-US" dirty="0">
                <a:solidFill>
                  <a:schemeClr val="tx1">
                    <a:lumMod val="95000"/>
                    <a:lumOff val="5000"/>
                  </a:schemeClr>
                </a:solidFill>
              </a:rPr>
              <a:t>Physical activity and exercise. </a:t>
            </a:r>
          </a:p>
          <a:p>
            <a:pPr>
              <a:buFont typeface="Arial" panose="020B0604020202020204" pitchFamily="34" charset="0"/>
              <a:buChar char="•"/>
            </a:pPr>
            <a:r>
              <a:rPr lang="en-US" dirty="0">
                <a:solidFill>
                  <a:schemeClr val="tx1">
                    <a:lumMod val="95000"/>
                    <a:lumOff val="5000"/>
                  </a:schemeClr>
                </a:solidFill>
              </a:rPr>
              <a:t>Specific complication; hypoglycemia(recognition and management) </a:t>
            </a:r>
          </a:p>
        </p:txBody>
      </p:sp>
    </p:spTree>
    <p:extLst>
      <p:ext uri="{BB962C8B-B14F-4D97-AF65-F5344CB8AC3E}">
        <p14:creationId xmlns:p14="http://schemas.microsoft.com/office/powerpoint/2010/main" xmlns="" val="3668870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ormAutofit/>
          </a:bodyPr>
          <a:lstStyle/>
          <a:p>
            <a:r>
              <a:rPr lang="en-US" sz="4000" b="1" dirty="0">
                <a:solidFill>
                  <a:schemeClr val="tx1"/>
                </a:solidFill>
              </a:rPr>
              <a:t>Follow up</a:t>
            </a:r>
          </a:p>
        </p:txBody>
      </p:sp>
      <p:sp>
        <p:nvSpPr>
          <p:cNvPr id="3" name="Content Placeholder 2"/>
          <p:cNvSpPr>
            <a:spLocks noGrp="1"/>
          </p:cNvSpPr>
          <p:nvPr>
            <p:ph idx="1"/>
          </p:nvPr>
        </p:nvSpPr>
        <p:spPr>
          <a:ln>
            <a:solidFill>
              <a:schemeClr val="accent1"/>
            </a:solidFill>
          </a:ln>
        </p:spPr>
        <p:txBody>
          <a:bodyPr lIns="68580" tIns="34290" rIns="68580" bIns="34290"/>
          <a:lstStyle/>
          <a:p>
            <a:r>
              <a:rPr lang="en-US" dirty="0">
                <a:solidFill>
                  <a:schemeClr val="tx1">
                    <a:lumMod val="95000"/>
                    <a:lumOff val="5000"/>
                  </a:schemeClr>
                </a:solidFill>
              </a:rPr>
              <a:t>Disease specific. </a:t>
            </a:r>
          </a:p>
          <a:p>
            <a:r>
              <a:rPr lang="en-US" dirty="0">
                <a:solidFill>
                  <a:schemeClr val="tx1">
                    <a:lumMod val="95000"/>
                    <a:lumOff val="5000"/>
                  </a:schemeClr>
                </a:solidFill>
              </a:rPr>
              <a:t>Done weekly, every 2 week or monthly. </a:t>
            </a:r>
          </a:p>
          <a:p>
            <a:r>
              <a:rPr lang="en-US" dirty="0">
                <a:solidFill>
                  <a:schemeClr val="tx1">
                    <a:lumMod val="95000"/>
                    <a:lumOff val="5000"/>
                  </a:schemeClr>
                </a:solidFill>
              </a:rPr>
              <a:t>Home measurement are required; </a:t>
            </a:r>
          </a:p>
          <a:p>
            <a:pPr marL="0" indent="0">
              <a:buNone/>
            </a:pPr>
            <a:r>
              <a:rPr lang="en-US" dirty="0">
                <a:solidFill>
                  <a:schemeClr val="tx1">
                    <a:lumMod val="95000"/>
                    <a:lumOff val="5000"/>
                  </a:schemeClr>
                </a:solidFill>
              </a:rPr>
              <a:t>           a. random and fasting blood sugar.</a:t>
            </a:r>
          </a:p>
          <a:p>
            <a:pPr marL="0" indent="0">
              <a:buNone/>
            </a:pPr>
            <a:r>
              <a:rPr lang="en-US" dirty="0">
                <a:solidFill>
                  <a:schemeClr val="tx1">
                    <a:lumMod val="95000"/>
                    <a:lumOff val="5000"/>
                  </a:schemeClr>
                </a:solidFill>
              </a:rPr>
              <a:t>           b. blood pressure </a:t>
            </a:r>
          </a:p>
          <a:p>
            <a:r>
              <a:rPr lang="en-US" dirty="0">
                <a:solidFill>
                  <a:schemeClr val="tx1">
                    <a:lumMod val="95000"/>
                    <a:lumOff val="5000"/>
                  </a:schemeClr>
                </a:solidFill>
              </a:rPr>
              <a:t> echocardiogram for heart failure</a:t>
            </a:r>
          </a:p>
        </p:txBody>
      </p:sp>
    </p:spTree>
    <p:extLst>
      <p:ext uri="{BB962C8B-B14F-4D97-AF65-F5344CB8AC3E}">
        <p14:creationId xmlns:p14="http://schemas.microsoft.com/office/powerpoint/2010/main" xmlns="" val="299593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ln>
            <a:solidFill>
              <a:schemeClr val="accent1"/>
            </a:solidFill>
          </a:ln>
        </p:spPr>
        <p:txBody>
          <a:bodyPr/>
          <a:lstStyle/>
          <a:p>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179513" y="1200150"/>
            <a:ext cx="3744416" cy="3656013"/>
          </a:xfr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40152" y="1203598"/>
            <a:ext cx="2880320" cy="3528392"/>
          </a:xfrm>
          <a:prstGeom prst="rect">
            <a:avLst/>
          </a:prstGeom>
        </p:spPr>
      </p:pic>
      <p:pic>
        <p:nvPicPr>
          <p:cNvPr id="10" name="Picture 2"/>
          <p:cNvPicPr>
            <a:picLocks noChangeAspect="1" noChangeArrowheads="1"/>
          </p:cNvPicPr>
          <p:nvPr/>
        </p:nvPicPr>
        <p:blipFill>
          <a:blip r:embed="rId4" cstate="print"/>
          <a:srcRect/>
          <a:stretch>
            <a:fillRect/>
          </a:stretch>
        </p:blipFill>
        <p:spPr bwMode="auto">
          <a:xfrm>
            <a:off x="3131840" y="1203598"/>
            <a:ext cx="2808312" cy="3656013"/>
          </a:xfrm>
          <a:prstGeom prst="rect">
            <a:avLst/>
          </a:prstGeom>
          <a:noFill/>
          <a:ln w="9525">
            <a:noFill/>
            <a:miter lim="800000"/>
            <a:headEnd/>
            <a:tailEnd/>
          </a:ln>
        </p:spPr>
      </p:pic>
    </p:spTree>
    <p:extLst>
      <p:ext uri="{BB962C8B-B14F-4D97-AF65-F5344CB8AC3E}">
        <p14:creationId xmlns:p14="http://schemas.microsoft.com/office/powerpoint/2010/main" xmlns="" val="2495213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9752" y="2067694"/>
            <a:ext cx="6172200" cy="804663"/>
          </a:xfrm>
        </p:spPr>
        <p:txBody>
          <a:bodyPr lIns="68580" tIns="34290" rIns="68580" bIns="34290">
            <a:normAutofit/>
          </a:bodyPr>
          <a:lstStyle/>
          <a:p>
            <a:r>
              <a:rPr lang="en-US" sz="3600" dirty="0">
                <a:solidFill>
                  <a:schemeClr val="tx1"/>
                </a:solidFill>
              </a:rPr>
              <a:t>What makes us different?</a:t>
            </a:r>
          </a:p>
        </p:txBody>
      </p:sp>
      <p:sp>
        <p:nvSpPr>
          <p:cNvPr id="3" name="Subtitle 2"/>
          <p:cNvSpPr>
            <a:spLocks noGrp="1"/>
          </p:cNvSpPr>
          <p:nvPr>
            <p:ph type="subTitle" idx="1"/>
          </p:nvPr>
        </p:nvSpPr>
        <p:spPr>
          <a:xfrm>
            <a:off x="2339752" y="3003798"/>
            <a:ext cx="6172200" cy="547450"/>
          </a:xfrm>
        </p:spPr>
        <p:txBody>
          <a:bodyPr lIns="68580" tIns="34290" rIns="68580" bIns="34290">
            <a:normAutofit/>
          </a:bodyPr>
          <a:lstStyle/>
          <a:p>
            <a:r>
              <a:rPr lang="en-US" sz="2000" dirty="0">
                <a:solidFill>
                  <a:schemeClr val="tx1"/>
                </a:solidFill>
              </a:rPr>
              <a:t>HGH NCD CLINIC </a:t>
            </a:r>
          </a:p>
        </p:txBody>
      </p:sp>
    </p:spTree>
    <p:extLst>
      <p:ext uri="{BB962C8B-B14F-4D97-AF65-F5344CB8AC3E}">
        <p14:creationId xmlns:p14="http://schemas.microsoft.com/office/powerpoint/2010/main" xmlns="" val="3865767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43558"/>
            <a:ext cx="7467600" cy="3655314"/>
          </a:xfrm>
          <a:ln>
            <a:solidFill>
              <a:schemeClr val="accent1"/>
            </a:solidFill>
          </a:ln>
        </p:spPr>
        <p:txBody>
          <a:bodyPr lIns="68580" tIns="34290" rIns="68580" bIns="34290"/>
          <a:lstStyle/>
          <a:p>
            <a:r>
              <a:rPr lang="en-US" dirty="0"/>
              <a:t>Providing  </a:t>
            </a:r>
            <a:r>
              <a:rPr lang="en-US" b="1" dirty="0"/>
              <a:t>integrated evidenced-based treatment </a:t>
            </a:r>
            <a:r>
              <a:rPr lang="en-US" dirty="0"/>
              <a:t>options to those diagnosed with NCDs in </a:t>
            </a:r>
            <a:r>
              <a:rPr lang="en-US" b="1" dirty="0"/>
              <a:t>the most cost-effective way</a:t>
            </a:r>
            <a:r>
              <a:rPr lang="en-US" dirty="0"/>
              <a:t>.</a:t>
            </a:r>
          </a:p>
          <a:p>
            <a:r>
              <a:rPr lang="en-US" dirty="0"/>
              <a:t>Providing social care for those who </a:t>
            </a:r>
            <a:r>
              <a:rPr lang="en-US" b="1" dirty="0"/>
              <a:t>can not avoid</a:t>
            </a:r>
            <a:r>
              <a:rPr lang="en-US" dirty="0"/>
              <a:t>; </a:t>
            </a:r>
          </a:p>
          <a:p>
            <a:pPr marL="0" indent="0">
              <a:buNone/>
            </a:pPr>
            <a:r>
              <a:rPr lang="en-US" dirty="0"/>
              <a:t>            a. medications </a:t>
            </a:r>
          </a:p>
          <a:p>
            <a:pPr marL="0" indent="0">
              <a:buNone/>
            </a:pPr>
            <a:r>
              <a:rPr lang="en-US" dirty="0"/>
              <a:t>            b. glucometer machines and strips. </a:t>
            </a:r>
          </a:p>
          <a:p>
            <a:r>
              <a:rPr lang="en-US" dirty="0"/>
              <a:t>Focusing the follow up to achieve appropriate </a:t>
            </a:r>
            <a:r>
              <a:rPr lang="en-US" b="1" dirty="0" err="1"/>
              <a:t>glycemic</a:t>
            </a:r>
            <a:r>
              <a:rPr lang="en-US" b="1" dirty="0"/>
              <a:t> </a:t>
            </a:r>
            <a:r>
              <a:rPr lang="en-US" b="1" dirty="0" smtClean="0"/>
              <a:t>targets, well controlled blood pressure. </a:t>
            </a:r>
            <a:endParaRPr lang="en-US" b="1" dirty="0"/>
          </a:p>
        </p:txBody>
      </p:sp>
    </p:spTree>
    <p:extLst>
      <p:ext uri="{BB962C8B-B14F-4D97-AF65-F5344CB8AC3E}">
        <p14:creationId xmlns:p14="http://schemas.microsoft.com/office/powerpoint/2010/main" xmlns="" val="2588719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067695"/>
            <a:ext cx="6172200" cy="792088"/>
          </a:xfrm>
        </p:spPr>
        <p:txBody>
          <a:bodyPr lIns="68580" tIns="34290" rIns="68580" bIns="34290">
            <a:noAutofit/>
          </a:bodyPr>
          <a:lstStyle/>
          <a:p>
            <a:r>
              <a:rPr lang="en-US" sz="5400" dirty="0">
                <a:solidFill>
                  <a:schemeClr val="tx1"/>
                </a:solidFill>
              </a:rPr>
              <a:t>At the moment !</a:t>
            </a:r>
          </a:p>
        </p:txBody>
      </p:sp>
      <p:sp>
        <p:nvSpPr>
          <p:cNvPr id="3" name="Subtitle 2"/>
          <p:cNvSpPr>
            <a:spLocks noGrp="1"/>
          </p:cNvSpPr>
          <p:nvPr>
            <p:ph type="subTitle" idx="1"/>
          </p:nvPr>
        </p:nvSpPr>
        <p:spPr>
          <a:xfrm>
            <a:off x="2339752" y="2931790"/>
            <a:ext cx="6172200" cy="547450"/>
          </a:xfrm>
        </p:spPr>
        <p:txBody>
          <a:bodyPr lIns="68580" tIns="34290" rIns="68580" bIns="34290">
            <a:normAutofit/>
          </a:bodyPr>
          <a:lstStyle/>
          <a:p>
            <a:r>
              <a:rPr lang="en-US" sz="2800" dirty="0">
                <a:solidFill>
                  <a:schemeClr val="tx1"/>
                </a:solidFill>
              </a:rPr>
              <a:t> HGH NCD CLINIC </a:t>
            </a:r>
          </a:p>
        </p:txBody>
      </p:sp>
    </p:spTree>
    <p:extLst>
      <p:ext uri="{BB962C8B-B14F-4D97-AF65-F5344CB8AC3E}">
        <p14:creationId xmlns:p14="http://schemas.microsoft.com/office/powerpoint/2010/main" xmlns="" val="102656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endParaRPr lang="en-US" dirty="0"/>
          </a:p>
        </p:txBody>
      </p:sp>
      <p:sp>
        <p:nvSpPr>
          <p:cNvPr id="3" name="Content Placeholder 2"/>
          <p:cNvSpPr>
            <a:spLocks noGrp="1"/>
          </p:cNvSpPr>
          <p:nvPr>
            <p:ph idx="1"/>
          </p:nvPr>
        </p:nvSpPr>
        <p:spPr>
          <a:ln>
            <a:solidFill>
              <a:schemeClr val="accent1"/>
            </a:solidFill>
          </a:ln>
        </p:spPr>
        <p:txBody>
          <a:bodyPr lIns="68580" tIns="34290" rIns="68580" bIns="34290"/>
          <a:lstStyle/>
          <a:p>
            <a:r>
              <a:rPr lang="en-US" sz="2700" b="1" dirty="0">
                <a:solidFill>
                  <a:schemeClr val="tx1">
                    <a:lumMod val="95000"/>
                    <a:lumOff val="5000"/>
                  </a:schemeClr>
                </a:solidFill>
              </a:rPr>
              <a:t>Since the December 2022, more than </a:t>
            </a:r>
            <a:r>
              <a:rPr lang="en-US" sz="2700" b="1" dirty="0" smtClean="0">
                <a:solidFill>
                  <a:schemeClr val="tx1">
                    <a:lumMod val="95000"/>
                    <a:lumOff val="5000"/>
                  </a:schemeClr>
                </a:solidFill>
              </a:rPr>
              <a:t>962 </a:t>
            </a:r>
            <a:r>
              <a:rPr lang="en-US" sz="2700" b="1" dirty="0">
                <a:solidFill>
                  <a:schemeClr val="tx1">
                    <a:lumMod val="95000"/>
                    <a:lumOff val="5000"/>
                  </a:schemeClr>
                </a:solidFill>
              </a:rPr>
              <a:t>patients has been registered. </a:t>
            </a:r>
          </a:p>
          <a:p>
            <a:endParaRPr lang="en-US" dirty="0"/>
          </a:p>
        </p:txBody>
      </p:sp>
    </p:spTree>
    <p:extLst>
      <p:ext uri="{BB962C8B-B14F-4D97-AF65-F5344CB8AC3E}">
        <p14:creationId xmlns:p14="http://schemas.microsoft.com/office/powerpoint/2010/main" xmlns="" val="2058728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2A74F-3E95-6D32-6652-31CC7AE2C841}"/>
              </a:ext>
            </a:extLst>
          </p:cNvPr>
          <p:cNvSpPr>
            <a:spLocks noGrp="1"/>
          </p:cNvSpPr>
          <p:nvPr>
            <p:ph type="title"/>
          </p:nvPr>
        </p:nvSpPr>
        <p:spPr>
          <a:xfrm>
            <a:off x="971552" y="339502"/>
            <a:ext cx="7200897" cy="792088"/>
          </a:xfrm>
          <a:ln>
            <a:solidFill>
              <a:schemeClr val="accent1"/>
            </a:solidFill>
          </a:ln>
        </p:spPr>
        <p:txBody>
          <a:bodyPr lIns="68580" tIns="34290" rIns="68580" bIns="34290">
            <a:normAutofit fontScale="90000"/>
          </a:bodyPr>
          <a:lstStyle/>
          <a:p>
            <a:r>
              <a:rPr lang="en-US" dirty="0"/>
              <a:t/>
            </a:r>
            <a:br>
              <a:rPr lang="en-US" dirty="0"/>
            </a:br>
            <a:r>
              <a:rPr lang="en-US" sz="3100" b="1" dirty="0">
                <a:solidFill>
                  <a:schemeClr val="tx1"/>
                </a:solidFill>
              </a:rPr>
              <a:t> Distribution by Age and Diagnosis</a:t>
            </a:r>
            <a:endParaRPr lang="en-US" b="1" dirty="0">
              <a:solidFill>
                <a:schemeClr val="tx1"/>
              </a:solidFill>
            </a:endParaRPr>
          </a:p>
        </p:txBody>
      </p:sp>
      <p:graphicFrame>
        <p:nvGraphicFramePr>
          <p:cNvPr id="13" name="Content Placeholder 12">
            <a:extLst>
              <a:ext uri="{FF2B5EF4-FFF2-40B4-BE49-F238E27FC236}">
                <a16:creationId xmlns:a16="http://schemas.microsoft.com/office/drawing/2014/main" xmlns="" id="{B7324B5F-00B2-0BA6-1D0A-61F1470F99CF}"/>
              </a:ext>
            </a:extLst>
          </p:cNvPr>
          <p:cNvGraphicFramePr>
            <a:graphicFrameLocks noGrp="1"/>
          </p:cNvGraphicFramePr>
          <p:nvPr>
            <p:ph idx="1"/>
            <p:extLst>
              <p:ext uri="{D42A27DB-BD31-4B8C-83A1-F6EECF244321}">
                <p14:modId xmlns:p14="http://schemas.microsoft.com/office/powerpoint/2010/main" xmlns="" val="2944593151"/>
              </p:ext>
            </p:extLst>
          </p:nvPr>
        </p:nvGraphicFramePr>
        <p:xfrm>
          <a:off x="1187620" y="1275604"/>
          <a:ext cx="6696747" cy="2842003"/>
        </p:xfrm>
        <a:graphic>
          <a:graphicData uri="http://schemas.openxmlformats.org/drawingml/2006/table">
            <a:tbl>
              <a:tblPr/>
              <a:tblGrid>
                <a:gridCol w="2109211">
                  <a:extLst>
                    <a:ext uri="{9D8B030D-6E8A-4147-A177-3AD203B41FA5}">
                      <a16:colId xmlns:a16="http://schemas.microsoft.com/office/drawing/2014/main" xmlns="" val="2853244471"/>
                    </a:ext>
                  </a:extLst>
                </a:gridCol>
                <a:gridCol w="1146884">
                  <a:extLst>
                    <a:ext uri="{9D8B030D-6E8A-4147-A177-3AD203B41FA5}">
                      <a16:colId xmlns:a16="http://schemas.microsoft.com/office/drawing/2014/main" xmlns="" val="1890208734"/>
                    </a:ext>
                  </a:extLst>
                </a:gridCol>
                <a:gridCol w="1146884">
                  <a:extLst>
                    <a:ext uri="{9D8B030D-6E8A-4147-A177-3AD203B41FA5}">
                      <a16:colId xmlns:a16="http://schemas.microsoft.com/office/drawing/2014/main" xmlns="" val="1655472710"/>
                    </a:ext>
                  </a:extLst>
                </a:gridCol>
                <a:gridCol w="1146884">
                  <a:extLst>
                    <a:ext uri="{9D8B030D-6E8A-4147-A177-3AD203B41FA5}">
                      <a16:colId xmlns:a16="http://schemas.microsoft.com/office/drawing/2014/main" xmlns="" val="3226095647"/>
                    </a:ext>
                  </a:extLst>
                </a:gridCol>
                <a:gridCol w="1146884">
                  <a:extLst>
                    <a:ext uri="{9D8B030D-6E8A-4147-A177-3AD203B41FA5}">
                      <a16:colId xmlns:a16="http://schemas.microsoft.com/office/drawing/2014/main" xmlns="" val="3171141506"/>
                    </a:ext>
                  </a:extLst>
                </a:gridCol>
              </a:tblGrid>
              <a:tr h="255304">
                <a:tc>
                  <a:txBody>
                    <a:bodyPr/>
                    <a:lstStyle/>
                    <a:p>
                      <a:pPr algn="l" fontAlgn="b"/>
                      <a:endParaRPr lang="en-US" sz="9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panose="020F0502020204030204" pitchFamily="34" charset="0"/>
                        </a:rPr>
                        <a:t>AGE</a:t>
                      </a:r>
                    </a:p>
                  </a:txBody>
                  <a:tcPr marL="7144" marR="7144" marT="7144" marB="0" anchor="b">
                    <a:lnL>
                      <a:noFill/>
                    </a:lnL>
                    <a:lnR>
                      <a:noFill/>
                    </a:lnR>
                    <a:lnT>
                      <a:noFill/>
                    </a:lnT>
                    <a:lnB>
                      <a:noFill/>
                    </a:lnB>
                  </a:tcPr>
                </a:tc>
                <a:tc>
                  <a:txBody>
                    <a:bodyPr/>
                    <a:lstStyle/>
                    <a:p>
                      <a:pPr algn="l" fontAlgn="b"/>
                      <a:endParaRPr lang="en-US" sz="1200" b="1" i="0" u="none" strike="noStrike">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endParaRPr lang="en-US" sz="1200" b="1" i="0" u="none" strike="noStrike">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xmlns="" val="1359574054"/>
                  </a:ext>
                </a:extLst>
              </a:tr>
              <a:tr h="287726">
                <a:tc>
                  <a:txBody>
                    <a:bodyPr/>
                    <a:lstStyle/>
                    <a:p>
                      <a:pPr algn="l" fontAlgn="b"/>
                      <a:endParaRPr lang="en-US" sz="900" b="0" i="0" u="none" strike="noStrike">
                        <a:solidFill>
                          <a:srgbClr val="000000"/>
                        </a:solidFill>
                        <a:effectLst/>
                        <a:latin typeface="Calibri" panose="020F0502020204030204" pitchFamily="34" charset="0"/>
                      </a:endParaRP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0-20</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21-40</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panose="020F0502020204030204" pitchFamily="34" charset="0"/>
                        </a:rPr>
                        <a:t>&gt;40</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TOTAL</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0892140"/>
                  </a:ext>
                </a:extLst>
              </a:tr>
              <a:tr h="287726">
                <a:tc>
                  <a:txBody>
                    <a:bodyPr/>
                    <a:lstStyle/>
                    <a:p>
                      <a:pPr algn="l" fontAlgn="b"/>
                      <a:r>
                        <a:rPr lang="en-US" sz="1200" b="1" i="0" u="none" strike="noStrike" dirty="0">
                          <a:solidFill>
                            <a:srgbClr val="000000"/>
                          </a:solidFill>
                          <a:effectLst/>
                          <a:latin typeface="Calibri" panose="020F0502020204030204" pitchFamily="34" charset="0"/>
                        </a:rPr>
                        <a:t>DM (T1+T2)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281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smtClean="0">
                          <a:solidFill>
                            <a:srgbClr val="000000"/>
                          </a:solidFill>
                          <a:effectLst/>
                          <a:latin typeface="Calibri" panose="020F0502020204030204" pitchFamily="34" charset="0"/>
                        </a:rPr>
                        <a:t>460</a:t>
                      </a:r>
                      <a:endParaRPr lang="en-US" sz="11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28431821"/>
                  </a:ext>
                </a:extLst>
              </a:tr>
              <a:tr h="287726">
                <a:tc>
                  <a:txBody>
                    <a:bodyPr/>
                    <a:lstStyle/>
                    <a:p>
                      <a:pPr algn="l" fontAlgn="b"/>
                      <a:r>
                        <a:rPr lang="en-US" sz="1200" b="1" i="0" u="none" strike="noStrike">
                          <a:solidFill>
                            <a:srgbClr val="000000"/>
                          </a:solidFill>
                          <a:effectLst/>
                          <a:latin typeface="Calibri" panose="020F0502020204030204" pitchFamily="34" charset="0"/>
                        </a:rPr>
                        <a:t>HTN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smtClean="0">
                          <a:solidFill>
                            <a:srgbClr val="000000"/>
                          </a:solidFill>
                          <a:effectLst/>
                          <a:latin typeface="Calibri" panose="020F0502020204030204" pitchFamily="34" charset="0"/>
                        </a:rPr>
                        <a:t>91</a:t>
                      </a:r>
                      <a:endParaRPr lang="en-US" sz="11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45521812"/>
                  </a:ext>
                </a:extLst>
              </a:tr>
              <a:tr h="287726">
                <a:tc>
                  <a:txBody>
                    <a:bodyPr/>
                    <a:lstStyle/>
                    <a:p>
                      <a:pPr algn="l" fontAlgn="b"/>
                      <a:r>
                        <a:rPr lang="en-US" sz="1200" b="1" i="0" u="none" strike="noStrike" dirty="0">
                          <a:solidFill>
                            <a:srgbClr val="000000"/>
                          </a:solidFill>
                          <a:effectLst/>
                          <a:latin typeface="Calibri" panose="020F0502020204030204" pitchFamily="34" charset="0"/>
                        </a:rPr>
                        <a:t>CHF</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2429343"/>
                  </a:ext>
                </a:extLst>
              </a:tr>
              <a:tr h="287726">
                <a:tc>
                  <a:txBody>
                    <a:bodyPr/>
                    <a:lstStyle/>
                    <a:p>
                      <a:pPr algn="l" fontAlgn="b"/>
                      <a:r>
                        <a:rPr lang="en-US" sz="1200" b="1" i="0" u="none" strike="noStrike">
                          <a:solidFill>
                            <a:srgbClr val="000000"/>
                          </a:solidFill>
                          <a:effectLst/>
                          <a:latin typeface="Calibri" panose="020F0502020204030204" pitchFamily="34" charset="0"/>
                        </a:rPr>
                        <a:t>Asthma/COPD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93957558"/>
                  </a:ext>
                </a:extLst>
              </a:tr>
              <a:tr h="287726">
                <a:tc>
                  <a:txBody>
                    <a:bodyPr/>
                    <a:lstStyle/>
                    <a:p>
                      <a:pPr algn="l" fontAlgn="b"/>
                      <a:r>
                        <a:rPr lang="en-US" sz="1200" b="1" i="0" u="none" strike="noStrike">
                          <a:solidFill>
                            <a:srgbClr val="000000"/>
                          </a:solidFill>
                          <a:effectLst/>
                          <a:latin typeface="Calibri" panose="020F0502020204030204" pitchFamily="34" charset="0"/>
                        </a:rPr>
                        <a:t>DM + HTN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193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47626458"/>
                  </a:ext>
                </a:extLst>
              </a:tr>
              <a:tr h="287726">
                <a:tc>
                  <a:txBody>
                    <a:bodyPr/>
                    <a:lstStyle/>
                    <a:p>
                      <a:pPr algn="l" fontAlgn="b"/>
                      <a:r>
                        <a:rPr lang="en-US" sz="1200" b="1" i="0" u="none" strike="noStrike">
                          <a:solidFill>
                            <a:srgbClr val="000000"/>
                          </a:solidFill>
                          <a:effectLst/>
                          <a:latin typeface="Calibri" panose="020F0502020204030204" pitchFamily="34" charset="0"/>
                        </a:rPr>
                        <a:t>CHF+ HTN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45285634"/>
                  </a:ext>
                </a:extLst>
              </a:tr>
              <a:tr h="287726">
                <a:tc>
                  <a:txBody>
                    <a:bodyPr/>
                    <a:lstStyle/>
                    <a:p>
                      <a:pPr algn="l" fontAlgn="b"/>
                      <a:r>
                        <a:rPr lang="en-US" sz="1200" b="1" i="0" u="none" strike="noStrike" dirty="0">
                          <a:solidFill>
                            <a:srgbClr val="000000"/>
                          </a:solidFill>
                          <a:effectLst/>
                          <a:latin typeface="Calibri" panose="020F0502020204030204" pitchFamily="34" charset="0"/>
                        </a:rPr>
                        <a:t>&gt;2 diagnosis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9430564"/>
                  </a:ext>
                </a:extLst>
              </a:tr>
              <a:tr h="284891">
                <a:tc>
                  <a:txBody>
                    <a:bodyPr/>
                    <a:lstStyle/>
                    <a:p>
                      <a:pPr algn="l" fontAlgn="b"/>
                      <a:r>
                        <a:rPr lang="en-US" sz="1400" b="0" i="0" u="none" strike="noStrike">
                          <a:solidFill>
                            <a:srgbClr val="000000"/>
                          </a:solidFill>
                          <a:effectLst/>
                          <a:latin typeface="Calibri" panose="020F0502020204030204" pitchFamily="34" charset="0"/>
                        </a:rPr>
                        <a:t>Total</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582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798</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18854421"/>
                  </a:ext>
                </a:extLst>
              </a:tr>
            </a:tbl>
          </a:graphicData>
        </a:graphic>
      </p:graphicFrame>
      <p:sp>
        <p:nvSpPr>
          <p:cNvPr id="14" name="TextBox 13">
            <a:extLst>
              <a:ext uri="{FF2B5EF4-FFF2-40B4-BE49-F238E27FC236}">
                <a16:creationId xmlns:a16="http://schemas.microsoft.com/office/drawing/2014/main" xmlns="" id="{660027D5-B97B-3649-AE15-6C6D0A9FD3CF}"/>
              </a:ext>
            </a:extLst>
          </p:cNvPr>
          <p:cNvSpPr txBox="1"/>
          <p:nvPr/>
        </p:nvSpPr>
        <p:spPr>
          <a:xfrm>
            <a:off x="3569923" y="4268402"/>
            <a:ext cx="2800895" cy="346249"/>
          </a:xfrm>
          <a:prstGeom prst="rect">
            <a:avLst/>
          </a:prstGeom>
          <a:noFill/>
        </p:spPr>
        <p:txBody>
          <a:bodyPr wrap="none" lIns="68580" tIns="34290" rIns="68580" bIns="34290" rtlCol="0">
            <a:spAutoFit/>
          </a:bodyPr>
          <a:lstStyle/>
          <a:p>
            <a:r>
              <a:rPr lang="en-US" b="1" dirty="0" smtClean="0"/>
              <a:t>67.7% </a:t>
            </a:r>
            <a:r>
              <a:rPr lang="en-US" b="1" dirty="0"/>
              <a:t>Female</a:t>
            </a:r>
            <a:r>
              <a:rPr lang="en-US" b="1" dirty="0" smtClean="0"/>
              <a:t>,  32.3% </a:t>
            </a:r>
            <a:r>
              <a:rPr lang="en-US" b="1" dirty="0"/>
              <a:t>Male </a:t>
            </a:r>
          </a:p>
        </p:txBody>
      </p:sp>
    </p:spTree>
    <p:extLst>
      <p:ext uri="{BB962C8B-B14F-4D97-AF65-F5344CB8AC3E}">
        <p14:creationId xmlns:p14="http://schemas.microsoft.com/office/powerpoint/2010/main" xmlns="" val="21078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5D5D1096-A514-E272-FB55-5D839C124EFF}"/>
              </a:ext>
            </a:extLst>
          </p:cNvPr>
          <p:cNvGraphicFramePr>
            <a:graphicFrameLocks noGrp="1"/>
          </p:cNvGraphicFramePr>
          <p:nvPr>
            <p:ph idx="1"/>
            <p:extLst>
              <p:ext uri="{D42A27DB-BD31-4B8C-83A1-F6EECF244321}">
                <p14:modId xmlns:p14="http://schemas.microsoft.com/office/powerpoint/2010/main" xmlns="" val="3845356646"/>
              </p:ext>
            </p:extLst>
          </p:nvPr>
        </p:nvGraphicFramePr>
        <p:xfrm>
          <a:off x="551221" y="587143"/>
          <a:ext cx="8041559" cy="39692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41433384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787208" cy="857250"/>
          </a:xfrm>
          <a:ln>
            <a:solidFill>
              <a:schemeClr val="accent1"/>
            </a:solidFill>
          </a:ln>
        </p:spPr>
        <p:txBody>
          <a:bodyPr lIns="68580" tIns="34290" rIns="68580" bIns="34290">
            <a:normAutofit/>
          </a:bodyPr>
          <a:lstStyle/>
          <a:p>
            <a:r>
              <a:rPr lang="en-US" sz="4000" b="1" dirty="0" smtClean="0">
                <a:solidFill>
                  <a:schemeClr val="tx1"/>
                </a:solidFill>
              </a:rPr>
              <a:t>Data Analysis</a:t>
            </a:r>
            <a:endParaRPr lang="en-US" sz="4000" b="1" dirty="0">
              <a:solidFill>
                <a:schemeClr val="tx1"/>
              </a:solidFill>
            </a:endParaRPr>
          </a:p>
        </p:txBody>
      </p:sp>
      <p:sp>
        <p:nvSpPr>
          <p:cNvPr id="3" name="Content Placeholder 2"/>
          <p:cNvSpPr>
            <a:spLocks noGrp="1"/>
          </p:cNvSpPr>
          <p:nvPr>
            <p:ph idx="1"/>
          </p:nvPr>
        </p:nvSpPr>
        <p:spPr>
          <a:xfrm>
            <a:off x="457200" y="1200150"/>
            <a:ext cx="7787208" cy="3655314"/>
          </a:xfrm>
          <a:ln>
            <a:solidFill>
              <a:schemeClr val="accent1"/>
            </a:solidFill>
          </a:ln>
        </p:spPr>
        <p:txBody>
          <a:bodyPr lIns="68580" tIns="34290" rIns="68580" bIns="34290">
            <a:normAutofit fontScale="92500" lnSpcReduction="10000"/>
          </a:bodyPr>
          <a:lstStyle/>
          <a:p>
            <a:r>
              <a:rPr lang="en-US" dirty="0" smtClean="0"/>
              <a:t>Since the December 2022, more than 800 patients has been done as data analysis.</a:t>
            </a:r>
          </a:p>
          <a:p>
            <a:r>
              <a:rPr lang="en-US" dirty="0" smtClean="0"/>
              <a:t>Patients diagnosed with diabetes are </a:t>
            </a:r>
            <a:r>
              <a:rPr lang="en-US" b="1" dirty="0" smtClean="0">
                <a:solidFill>
                  <a:srgbClr val="FF0000"/>
                </a:solidFill>
              </a:rPr>
              <a:t>460 (57.8%); 306 (38.4%) are Female and 154 (19.3%) are Male. </a:t>
            </a:r>
          </a:p>
          <a:p>
            <a:r>
              <a:rPr lang="en-US" dirty="0" smtClean="0"/>
              <a:t> </a:t>
            </a:r>
            <a:r>
              <a:rPr lang="en-US" dirty="0"/>
              <a:t>H</a:t>
            </a:r>
            <a:r>
              <a:rPr lang="en-US" dirty="0" smtClean="0"/>
              <a:t>ypertensive patients are </a:t>
            </a:r>
            <a:r>
              <a:rPr lang="en-US" b="1" dirty="0" smtClean="0">
                <a:solidFill>
                  <a:srgbClr val="FF0000"/>
                </a:solidFill>
              </a:rPr>
              <a:t>91 (11.4%); 58 (7.2%) are Female and 33 (4.1%) are Male. </a:t>
            </a:r>
          </a:p>
          <a:p>
            <a:r>
              <a:rPr lang="en-US" dirty="0" smtClean="0"/>
              <a:t>In total </a:t>
            </a:r>
            <a:r>
              <a:rPr lang="en-US" b="1" dirty="0" smtClean="0"/>
              <a:t>193 (24.2%) </a:t>
            </a:r>
            <a:r>
              <a:rPr lang="en-US" dirty="0" smtClean="0"/>
              <a:t>have both diabetes and hypertension; </a:t>
            </a:r>
            <a:r>
              <a:rPr lang="en-US" b="1" dirty="0" smtClean="0">
                <a:solidFill>
                  <a:srgbClr val="FF0000"/>
                </a:solidFill>
              </a:rPr>
              <a:t>143 (18%) are Female and 50 (5%) are Male. </a:t>
            </a:r>
          </a:p>
          <a:p>
            <a:r>
              <a:rPr lang="en-US" dirty="0" smtClean="0">
                <a:solidFill>
                  <a:schemeClr val="tx1"/>
                </a:solidFill>
              </a:rPr>
              <a:t>Number  of patients with heart failure </a:t>
            </a:r>
            <a:r>
              <a:rPr lang="en-US" b="1" dirty="0" smtClean="0">
                <a:solidFill>
                  <a:srgbClr val="FF0000"/>
                </a:solidFill>
              </a:rPr>
              <a:t>32(4.2%); 18 (2.2%) are Female and 16 are Male </a:t>
            </a:r>
          </a:p>
          <a:p>
            <a:endParaRPr lang="en-US" dirty="0" smtClean="0"/>
          </a:p>
          <a:p>
            <a:endParaRPr lang="en-US" dirty="0"/>
          </a:p>
        </p:txBody>
      </p:sp>
    </p:spTree>
    <p:extLst>
      <p:ext uri="{BB962C8B-B14F-4D97-AF65-F5344CB8AC3E}">
        <p14:creationId xmlns:p14="http://schemas.microsoft.com/office/powerpoint/2010/main" xmlns="" val="2058728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A15AA7-7B78-FA30-9521-DC5ADA5F0753}"/>
              </a:ext>
            </a:extLst>
          </p:cNvPr>
          <p:cNvSpPr>
            <a:spLocks noGrp="1"/>
          </p:cNvSpPr>
          <p:nvPr>
            <p:ph type="title"/>
          </p:nvPr>
        </p:nvSpPr>
        <p:spPr>
          <a:xfrm>
            <a:off x="467544" y="273844"/>
            <a:ext cx="7488832" cy="640556"/>
          </a:xfrm>
          <a:ln>
            <a:solidFill>
              <a:schemeClr val="accent1"/>
            </a:solidFill>
          </a:ln>
        </p:spPr>
        <p:txBody>
          <a:bodyPr lIns="68580" tIns="34290" rIns="68580" bIns="34290">
            <a:normAutofit/>
          </a:bodyPr>
          <a:lstStyle/>
          <a:p>
            <a:r>
              <a:rPr lang="en-US" sz="3600" b="1" dirty="0">
                <a:solidFill>
                  <a:schemeClr val="tx1"/>
                </a:solidFill>
              </a:rPr>
              <a:t>NCDs burden in Low-income countries</a:t>
            </a:r>
          </a:p>
        </p:txBody>
      </p:sp>
      <p:sp>
        <p:nvSpPr>
          <p:cNvPr id="3" name="Content Placeholder 2">
            <a:extLst>
              <a:ext uri="{FF2B5EF4-FFF2-40B4-BE49-F238E27FC236}">
                <a16:creationId xmlns:a16="http://schemas.microsoft.com/office/drawing/2014/main" xmlns="" id="{CEC49A4E-62A9-E378-92DB-4737383EC030}"/>
              </a:ext>
            </a:extLst>
          </p:cNvPr>
          <p:cNvSpPr>
            <a:spLocks noGrp="1"/>
          </p:cNvSpPr>
          <p:nvPr>
            <p:ph idx="1"/>
          </p:nvPr>
        </p:nvSpPr>
        <p:spPr>
          <a:xfrm>
            <a:off x="251520" y="1059582"/>
            <a:ext cx="7992888" cy="4083918"/>
          </a:xfrm>
          <a:ln>
            <a:solidFill>
              <a:schemeClr val="accent1"/>
            </a:solidFill>
          </a:ln>
        </p:spPr>
        <p:txBody>
          <a:bodyPr lIns="68580" tIns="34290" rIns="68580" bIns="34290">
            <a:normAutofit/>
          </a:bodyPr>
          <a:lstStyle/>
          <a:p>
            <a:r>
              <a:rPr lang="en-US" dirty="0" smtClean="0"/>
              <a:t>Every second, </a:t>
            </a:r>
            <a:r>
              <a:rPr lang="en-US" b="1" dirty="0" smtClean="0"/>
              <a:t>28 lives between the ages of 30 and 70 are killed by an NCD.</a:t>
            </a:r>
          </a:p>
          <a:p>
            <a:pPr marL="342900" lvl="1" indent="0">
              <a:buNone/>
            </a:pPr>
            <a:r>
              <a:rPr lang="en-US" sz="1800" dirty="0" smtClean="0"/>
              <a:t>The countries that have not taken policy, legislative and regulatory measures to respond to the needs of people at risk of dying from NCDs.</a:t>
            </a:r>
          </a:p>
          <a:p>
            <a:pPr marL="0" indent="0">
              <a:buNone/>
            </a:pPr>
            <a:endParaRPr lang="en-US" dirty="0" smtClean="0"/>
          </a:p>
          <a:p>
            <a:r>
              <a:rPr lang="en-US" b="1" dirty="0" smtClean="0"/>
              <a:t>25 of the 28 </a:t>
            </a:r>
            <a:r>
              <a:rPr lang="en-US" dirty="0" smtClean="0"/>
              <a:t>lives lost each second occur in low-middle-income countries, </a:t>
            </a:r>
          </a:p>
          <a:p>
            <a:pPr marL="0" indent="0">
              <a:buNone/>
            </a:pPr>
            <a:r>
              <a:rPr lang="en-US" dirty="0" smtClean="0"/>
              <a:t>where</a:t>
            </a:r>
            <a:r>
              <a:rPr lang="en-US" sz="1800" dirty="0" smtClean="0"/>
              <a:t> the social economics and physical environment afford the </a:t>
            </a:r>
            <a:r>
              <a:rPr lang="en-US" sz="1800" b="1" dirty="0" smtClean="0"/>
              <a:t>least protection </a:t>
            </a:r>
            <a:r>
              <a:rPr lang="en-US" sz="1800" dirty="0" smtClean="0"/>
              <a:t>from the risks and consequences of NCDs than the higher-income countries,</a:t>
            </a:r>
          </a:p>
          <a:p>
            <a:endParaRPr lang="en-US" dirty="0"/>
          </a:p>
        </p:txBody>
      </p:sp>
      <p:pic>
        <p:nvPicPr>
          <p:cNvPr id="4" name="Picture 3">
            <a:extLst>
              <a:ext uri="{FF2B5EF4-FFF2-40B4-BE49-F238E27FC236}">
                <a16:creationId xmlns:a16="http://schemas.microsoft.com/office/drawing/2014/main" xmlns="" id="{27AD19BE-D44C-B4F7-ACEF-F0F2C8A64EAF}"/>
              </a:ext>
            </a:extLst>
          </p:cNvPr>
          <p:cNvPicPr>
            <a:picLocks noChangeAspect="1"/>
          </p:cNvPicPr>
          <p:nvPr/>
        </p:nvPicPr>
        <p:blipFill>
          <a:blip r:embed="rId2" cstate="print"/>
          <a:stretch>
            <a:fillRect/>
          </a:stretch>
        </p:blipFill>
        <p:spPr>
          <a:xfrm>
            <a:off x="2771800" y="4587974"/>
            <a:ext cx="3191039" cy="423249"/>
          </a:xfrm>
          <a:prstGeom prst="rect">
            <a:avLst/>
          </a:prstGeom>
        </p:spPr>
      </p:pic>
    </p:spTree>
    <p:extLst>
      <p:ext uri="{BB962C8B-B14F-4D97-AF65-F5344CB8AC3E}">
        <p14:creationId xmlns:p14="http://schemas.microsoft.com/office/powerpoint/2010/main" xmlns="" val="1323826972"/>
      </p:ext>
    </p:extLst>
  </p:cSld>
  <p:clrMapOvr>
    <a:masterClrMapping/>
  </p:clrMapOvr>
  <mc:AlternateContent xmlns:mc="http://schemas.openxmlformats.org/markup-compatibility/2006">
    <mc:Choice xmlns:p14="http://schemas.microsoft.com/office/powerpoint/2010/main" xmlns="" Requires="p14">
      <p:transition spd="slow" p14:dur="2000" advTm="9607"/>
    </mc:Choice>
    <mc:Fallback>
      <p:transition spd="slow" advTm="960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r>
              <a:rPr lang="en-US" b="1" dirty="0"/>
              <a:t>Gender</a:t>
            </a:r>
            <a:r>
              <a:rPr lang="en-US" dirty="0"/>
              <a:t>	</a:t>
            </a:r>
          </a:p>
        </p:txBody>
      </p:sp>
      <p:sp>
        <p:nvSpPr>
          <p:cNvPr id="3" name="Content Placeholder 2"/>
          <p:cNvSpPr>
            <a:spLocks noGrp="1"/>
          </p:cNvSpPr>
          <p:nvPr>
            <p:ph idx="1"/>
          </p:nvPr>
        </p:nvSpPr>
        <p:spPr>
          <a:ln>
            <a:solidFill>
              <a:schemeClr val="accent1"/>
            </a:solidFill>
          </a:ln>
        </p:spPr>
        <p:txBody>
          <a:bodyPr lIns="68580" tIns="34290" rIns="68580" bIns="34290"/>
          <a:lstStyle/>
          <a:p>
            <a:pPr marL="0" indent="0">
              <a:buNone/>
            </a:pPr>
            <a:endParaRPr lang="en-US" dirty="0"/>
          </a:p>
          <a:p>
            <a:r>
              <a:rPr lang="en-US" sz="2700" b="1" dirty="0" smtClean="0">
                <a:solidFill>
                  <a:srgbClr val="FF0000"/>
                </a:solidFill>
              </a:rPr>
              <a:t>Female; </a:t>
            </a:r>
            <a:r>
              <a:rPr lang="en-US" sz="2700" b="1" dirty="0" smtClean="0"/>
              <a:t>540(67.7%)</a:t>
            </a:r>
            <a:r>
              <a:rPr lang="en-US" sz="2700" b="1" dirty="0"/>
              <a:t>	</a:t>
            </a:r>
          </a:p>
          <a:p>
            <a:r>
              <a:rPr lang="en-US" sz="2700" b="1" dirty="0" smtClean="0">
                <a:solidFill>
                  <a:srgbClr val="FF0000"/>
                </a:solidFill>
              </a:rPr>
              <a:t>Male; </a:t>
            </a:r>
            <a:r>
              <a:rPr lang="en-US" sz="2700" b="1" dirty="0" smtClean="0"/>
              <a:t>258</a:t>
            </a:r>
            <a:r>
              <a:rPr lang="en-US" sz="2700" b="1" dirty="0"/>
              <a:t> </a:t>
            </a:r>
            <a:r>
              <a:rPr lang="en-US" sz="2700" b="1" dirty="0" smtClean="0"/>
              <a:t>(32.3%)</a:t>
            </a:r>
            <a:r>
              <a:rPr lang="en-US" dirty="0"/>
              <a:t>			</a:t>
            </a:r>
          </a:p>
          <a:p>
            <a:endParaRPr lang="en-US" dirty="0"/>
          </a:p>
          <a:p>
            <a:endParaRPr lang="en-US" dirty="0"/>
          </a:p>
        </p:txBody>
      </p:sp>
    </p:spTree>
    <p:extLst>
      <p:ext uri="{BB962C8B-B14F-4D97-AF65-F5344CB8AC3E}">
        <p14:creationId xmlns:p14="http://schemas.microsoft.com/office/powerpoint/2010/main" xmlns="" val="2034813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ormAutofit/>
          </a:bodyPr>
          <a:lstStyle/>
          <a:p>
            <a:r>
              <a:rPr lang="en-US" sz="4800" b="1" dirty="0" smtClean="0">
                <a:solidFill>
                  <a:schemeClr val="tx1"/>
                </a:solidFill>
              </a:rPr>
              <a:t>Fellow up rate</a:t>
            </a:r>
            <a:endParaRPr lang="en-US" sz="4800" b="1" dirty="0">
              <a:solidFill>
                <a:schemeClr val="tx1"/>
              </a:solidFill>
            </a:endParaRP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043608" y="1200150"/>
            <a:ext cx="6048672" cy="3656013"/>
          </a:xfrm>
          <a:prstGeom prst="rect">
            <a:avLst/>
          </a:prstGeom>
          <a:noFill/>
          <a:ln w="9525">
            <a:noFill/>
            <a:miter lim="800000"/>
            <a:headEnd/>
            <a:tailEnd/>
          </a:ln>
        </p:spPr>
      </p:pic>
    </p:spTree>
    <p:extLst>
      <p:ext uri="{BB962C8B-B14F-4D97-AF65-F5344CB8AC3E}">
        <p14:creationId xmlns:p14="http://schemas.microsoft.com/office/powerpoint/2010/main" xmlns="" val="20348138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931224" cy="857250"/>
          </a:xfrm>
        </p:spPr>
        <p:txBody>
          <a:bodyPr lIns="68580" tIns="34290" rIns="68580" bIns="34290">
            <a:normAutofit fontScale="90000"/>
          </a:bodyPr>
          <a:lstStyle/>
          <a:p>
            <a:r>
              <a:rPr lang="en-US" sz="3600" b="1" dirty="0" smtClean="0">
                <a:solidFill>
                  <a:schemeClr val="tx1"/>
                </a:solidFill>
              </a:rPr>
              <a:t>6</a:t>
            </a:r>
            <a:r>
              <a:rPr lang="en-US" sz="3600" b="1" baseline="30000" dirty="0" smtClean="0">
                <a:solidFill>
                  <a:schemeClr val="tx1"/>
                </a:solidFill>
              </a:rPr>
              <a:t>th</a:t>
            </a:r>
            <a:r>
              <a:rPr lang="en-US" sz="3600" b="1" dirty="0" smtClean="0">
                <a:solidFill>
                  <a:schemeClr val="tx1"/>
                </a:solidFill>
              </a:rPr>
              <a:t> July to 3rd august, weekly report result</a:t>
            </a:r>
            <a:endParaRPr lang="en-US" sz="3600" b="1" dirty="0">
              <a:solidFill>
                <a:schemeClr val="tx1"/>
              </a:solidFill>
            </a:endParaRPr>
          </a:p>
        </p:txBody>
      </p:sp>
      <p:sp>
        <p:nvSpPr>
          <p:cNvPr id="3" name="Content Placeholder 2"/>
          <p:cNvSpPr>
            <a:spLocks noGrp="1"/>
          </p:cNvSpPr>
          <p:nvPr>
            <p:ph sz="quarter" idx="1"/>
          </p:nvPr>
        </p:nvSpPr>
        <p:spPr>
          <a:xfrm>
            <a:off x="457200" y="1200150"/>
            <a:ext cx="3970784" cy="3429000"/>
          </a:xfrm>
          <a:ln>
            <a:solidFill>
              <a:schemeClr val="accent1"/>
            </a:solidFill>
          </a:ln>
        </p:spPr>
        <p:txBody>
          <a:bodyPr lIns="68580" tIns="34290" rIns="68580" bIns="34290">
            <a:normAutofit/>
          </a:bodyPr>
          <a:lstStyle/>
          <a:p>
            <a:r>
              <a:rPr lang="en-US" sz="3600" b="1" dirty="0" smtClean="0">
                <a:solidFill>
                  <a:srgbClr val="FF0000"/>
                </a:solidFill>
              </a:rPr>
              <a:t>Total patient: </a:t>
            </a:r>
            <a:r>
              <a:rPr lang="en-US" sz="3600" b="1" dirty="0" smtClean="0"/>
              <a:t>452</a:t>
            </a:r>
            <a:r>
              <a:rPr lang="en-US" dirty="0"/>
              <a:t>	</a:t>
            </a:r>
          </a:p>
          <a:p>
            <a:r>
              <a:rPr lang="en-US" b="1" dirty="0" smtClean="0">
                <a:solidFill>
                  <a:srgbClr val="FF0000"/>
                </a:solidFill>
              </a:rPr>
              <a:t>New Cases:  </a:t>
            </a:r>
            <a:r>
              <a:rPr lang="en-US" b="1" dirty="0" smtClean="0"/>
              <a:t>112 Cases</a:t>
            </a:r>
            <a:r>
              <a:rPr lang="en-US" dirty="0"/>
              <a:t>	</a:t>
            </a:r>
            <a:r>
              <a:rPr lang="en-US" dirty="0" smtClean="0"/>
              <a:t>  </a:t>
            </a:r>
          </a:p>
          <a:p>
            <a:pPr>
              <a:buFont typeface="Courier New" pitchFamily="49" charset="0"/>
              <a:buChar char="o"/>
            </a:pPr>
            <a:r>
              <a:rPr lang="en-US" dirty="0" smtClean="0"/>
              <a:t>Diabetes (104)</a:t>
            </a:r>
            <a:endParaRPr lang="en-US" dirty="0"/>
          </a:p>
          <a:p>
            <a:pPr>
              <a:buFont typeface="Courier New" pitchFamily="49" charset="0"/>
              <a:buChar char="o"/>
            </a:pPr>
            <a:r>
              <a:rPr lang="en-US" dirty="0" smtClean="0"/>
              <a:t>Hypertension (29)</a:t>
            </a:r>
            <a:endParaRPr lang="en-US" dirty="0"/>
          </a:p>
          <a:p>
            <a:pPr>
              <a:buFont typeface="Courier New" pitchFamily="49" charset="0"/>
              <a:buChar char="o"/>
            </a:pPr>
            <a:r>
              <a:rPr lang="en-US" dirty="0"/>
              <a:t>Heart Failure </a:t>
            </a:r>
            <a:r>
              <a:rPr lang="en-US" dirty="0" smtClean="0"/>
              <a:t> (1)</a:t>
            </a:r>
            <a:endParaRPr lang="en-US" dirty="0"/>
          </a:p>
          <a:p>
            <a:pPr>
              <a:buFont typeface="Courier New" pitchFamily="49" charset="0"/>
              <a:buChar char="o"/>
            </a:pPr>
            <a:r>
              <a:rPr lang="en-US" dirty="0"/>
              <a:t>Asthma/COPD </a:t>
            </a:r>
            <a:r>
              <a:rPr lang="en-US" dirty="0" smtClean="0"/>
              <a:t>(0)                                       </a:t>
            </a:r>
          </a:p>
          <a:p>
            <a:pPr>
              <a:buNone/>
            </a:pPr>
            <a:endParaRPr lang="en-US" dirty="0"/>
          </a:p>
        </p:txBody>
      </p:sp>
      <p:sp>
        <p:nvSpPr>
          <p:cNvPr id="4" name="Content Placeholder 3"/>
          <p:cNvSpPr>
            <a:spLocks noGrp="1"/>
          </p:cNvSpPr>
          <p:nvPr>
            <p:ph sz="quarter" idx="2"/>
          </p:nvPr>
        </p:nvSpPr>
        <p:spPr>
          <a:xfrm>
            <a:off x="4572000" y="1419622"/>
            <a:ext cx="3657600" cy="3168352"/>
          </a:xfrm>
          <a:ln>
            <a:solidFill>
              <a:schemeClr val="accent1"/>
            </a:solidFill>
          </a:ln>
        </p:spPr>
        <p:txBody>
          <a:bodyPr>
            <a:normAutofit/>
          </a:bodyPr>
          <a:lstStyle/>
          <a:p>
            <a:r>
              <a:rPr lang="en-US" b="1" dirty="0" smtClean="0">
                <a:solidFill>
                  <a:srgbClr val="FF0000"/>
                </a:solidFill>
              </a:rPr>
              <a:t>Follow up: </a:t>
            </a:r>
            <a:r>
              <a:rPr lang="en-US" b="1" dirty="0" smtClean="0"/>
              <a:t>340 Cases</a:t>
            </a:r>
            <a:endParaRPr lang="en-US" dirty="0" smtClean="0"/>
          </a:p>
          <a:p>
            <a:pPr>
              <a:buFont typeface="Courier New" pitchFamily="49" charset="0"/>
              <a:buChar char="o"/>
            </a:pPr>
            <a:r>
              <a:rPr lang="en-US" dirty="0" smtClean="0"/>
              <a:t>Diabetes (267)</a:t>
            </a:r>
          </a:p>
          <a:p>
            <a:pPr>
              <a:buFont typeface="Courier New" pitchFamily="49" charset="0"/>
              <a:buChar char="o"/>
            </a:pPr>
            <a:r>
              <a:rPr lang="en-US" dirty="0" smtClean="0"/>
              <a:t>Hypertension (101)</a:t>
            </a:r>
          </a:p>
          <a:p>
            <a:pPr>
              <a:buFont typeface="Courier New" pitchFamily="49" charset="0"/>
              <a:buChar char="o"/>
            </a:pPr>
            <a:r>
              <a:rPr lang="en-US" dirty="0" smtClean="0"/>
              <a:t>Heart Failure (1)</a:t>
            </a:r>
          </a:p>
          <a:p>
            <a:pPr>
              <a:buFont typeface="Courier New" pitchFamily="49" charset="0"/>
              <a:buChar char="o"/>
            </a:pPr>
            <a:r>
              <a:rPr lang="en-US" dirty="0" smtClean="0"/>
              <a:t>Asthma/COPD (2)</a:t>
            </a:r>
          </a:p>
          <a:p>
            <a:endParaRPr lang="en-US" dirty="0"/>
          </a:p>
        </p:txBody>
      </p:sp>
    </p:spTree>
    <p:extLst>
      <p:ext uri="{BB962C8B-B14F-4D97-AF65-F5344CB8AC3E}">
        <p14:creationId xmlns:p14="http://schemas.microsoft.com/office/powerpoint/2010/main" xmlns="" val="2805975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744" y="267494"/>
            <a:ext cx="6172200" cy="936103"/>
          </a:xfrm>
          <a:ln>
            <a:solidFill>
              <a:schemeClr val="accent1"/>
            </a:solidFill>
          </a:ln>
        </p:spPr>
        <p:txBody>
          <a:bodyPr lIns="68580" tIns="34290" rIns="68580" bIns="34290">
            <a:normAutofit/>
          </a:bodyPr>
          <a:lstStyle/>
          <a:p>
            <a:r>
              <a:rPr lang="en-US" sz="4800" dirty="0" smtClean="0">
                <a:solidFill>
                  <a:schemeClr val="tx1"/>
                </a:solidFill>
              </a:rPr>
              <a:t>Challenges</a:t>
            </a:r>
            <a:r>
              <a:rPr lang="en-US" b="0" dirty="0" smtClean="0"/>
              <a:t> </a:t>
            </a:r>
            <a:endParaRPr lang="en-US" b="0" dirty="0"/>
          </a:p>
        </p:txBody>
      </p:sp>
      <p:sp>
        <p:nvSpPr>
          <p:cNvPr id="3" name="Subtitle 2"/>
          <p:cNvSpPr>
            <a:spLocks noGrp="1"/>
          </p:cNvSpPr>
          <p:nvPr>
            <p:ph type="subTitle" idx="1"/>
          </p:nvPr>
        </p:nvSpPr>
        <p:spPr>
          <a:xfrm>
            <a:off x="2411760" y="1419622"/>
            <a:ext cx="6172200" cy="3312368"/>
          </a:xfrm>
          <a:ln>
            <a:solidFill>
              <a:schemeClr val="accent1"/>
            </a:solidFill>
          </a:ln>
        </p:spPr>
        <p:txBody>
          <a:bodyPr lIns="68580" tIns="34290" rIns="68580" bIns="34290">
            <a:noAutofit/>
          </a:bodyPr>
          <a:lstStyle/>
          <a:p>
            <a:pPr marL="342900" indent="-342900">
              <a:buAutoNum type="arabicPeriod"/>
            </a:pPr>
            <a:r>
              <a:rPr lang="en-US" sz="2800" dirty="0">
                <a:solidFill>
                  <a:schemeClr val="tx1"/>
                </a:solidFill>
              </a:rPr>
              <a:t>S</a:t>
            </a:r>
            <a:r>
              <a:rPr lang="en-US" sz="2800" dirty="0" smtClean="0">
                <a:solidFill>
                  <a:schemeClr val="tx1"/>
                </a:solidFill>
              </a:rPr>
              <a:t>pace</a:t>
            </a:r>
          </a:p>
          <a:p>
            <a:pPr marL="342900" indent="-342900">
              <a:buAutoNum type="arabicPeriod"/>
            </a:pPr>
            <a:r>
              <a:rPr lang="en-US" sz="2800" dirty="0" smtClean="0">
                <a:solidFill>
                  <a:schemeClr val="tx1"/>
                </a:solidFill>
              </a:rPr>
              <a:t>Follow up rate</a:t>
            </a:r>
          </a:p>
          <a:p>
            <a:pPr marL="342900" indent="-342900">
              <a:buAutoNum type="arabicPeriod"/>
            </a:pPr>
            <a:r>
              <a:rPr lang="en-US" sz="2800" dirty="0" smtClean="0">
                <a:solidFill>
                  <a:schemeClr val="tx1"/>
                </a:solidFill>
              </a:rPr>
              <a:t>Medication cost</a:t>
            </a:r>
          </a:p>
          <a:p>
            <a:pPr marL="342900" indent="-342900">
              <a:buAutoNum type="arabicPeriod"/>
            </a:pPr>
            <a:r>
              <a:rPr lang="en-US" sz="2800" dirty="0" smtClean="0">
                <a:solidFill>
                  <a:schemeClr val="tx1"/>
                </a:solidFill>
              </a:rPr>
              <a:t>Improving the education of working team and exposure to well established other NCD Clinics.</a:t>
            </a:r>
            <a:endParaRPr lang="en-US" sz="2800" dirty="0">
              <a:solidFill>
                <a:schemeClr val="tx1"/>
              </a:solidFill>
            </a:endParaRPr>
          </a:p>
        </p:txBody>
      </p:sp>
    </p:spTree>
    <p:extLst>
      <p:ext uri="{BB962C8B-B14F-4D97-AF65-F5344CB8AC3E}">
        <p14:creationId xmlns:p14="http://schemas.microsoft.com/office/powerpoint/2010/main" xmlns="" val="34556855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chor="t">
            <a:normAutofit fontScale="90000"/>
          </a:bodyPr>
          <a:lstStyle/>
          <a:p>
            <a:pPr algn="ctr"/>
            <a:r>
              <a:rPr lang="en-US" sz="6000" b="1" dirty="0">
                <a:solidFill>
                  <a:schemeClr val="tx1"/>
                </a:solidFill>
              </a:rPr>
              <a:t>S</a:t>
            </a:r>
            <a:r>
              <a:rPr lang="en-US" sz="6000" b="1" dirty="0" smtClean="0">
                <a:solidFill>
                  <a:schemeClr val="tx1"/>
                </a:solidFill>
              </a:rPr>
              <a:t>pace</a:t>
            </a:r>
            <a:r>
              <a:rPr lang="en-US" b="1" dirty="0"/>
              <a:t/>
            </a:r>
            <a:br>
              <a:rPr lang="en-US" b="1" dirty="0"/>
            </a:br>
            <a:endParaRPr lang="en-US" dirty="0"/>
          </a:p>
        </p:txBody>
      </p:sp>
      <p:sp>
        <p:nvSpPr>
          <p:cNvPr id="3" name="Content Placeholder 2"/>
          <p:cNvSpPr>
            <a:spLocks noGrp="1"/>
          </p:cNvSpPr>
          <p:nvPr>
            <p:ph idx="1"/>
          </p:nvPr>
        </p:nvSpPr>
        <p:spPr>
          <a:ln>
            <a:solidFill>
              <a:schemeClr val="accent1"/>
            </a:solidFill>
          </a:ln>
        </p:spPr>
        <p:txBody>
          <a:bodyPr lIns="68580" tIns="34290" rIns="68580" bIns="34290"/>
          <a:lstStyle/>
          <a:p>
            <a:r>
              <a:rPr lang="en-US" dirty="0" smtClean="0"/>
              <a:t>Still we use one room inside the OPD department of HGH.</a:t>
            </a:r>
          </a:p>
          <a:p>
            <a:endParaRPr lang="en-US" dirty="0" smtClean="0"/>
          </a:p>
          <a:p>
            <a:r>
              <a:rPr lang="en-US" dirty="0" smtClean="0"/>
              <a:t>For the space, we are planning to get a new settlements for the up coming months/years with help of hospital administration and international friends. </a:t>
            </a:r>
            <a:endParaRPr lang="en-US" dirty="0"/>
          </a:p>
        </p:txBody>
      </p:sp>
    </p:spTree>
    <p:extLst>
      <p:ext uri="{BB962C8B-B14F-4D97-AF65-F5344CB8AC3E}">
        <p14:creationId xmlns:p14="http://schemas.microsoft.com/office/powerpoint/2010/main" xmlns="" val="1506150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nchor="t">
            <a:noAutofit/>
          </a:bodyPr>
          <a:lstStyle/>
          <a:p>
            <a:pPr algn="ctr"/>
            <a:r>
              <a:rPr lang="en-US" sz="3600" b="1" dirty="0">
                <a:solidFill>
                  <a:schemeClr val="tx1"/>
                </a:solidFill>
              </a:rPr>
              <a:t>Follow up</a:t>
            </a:r>
            <a:br>
              <a:rPr lang="en-US" sz="3600" b="1" dirty="0">
                <a:solidFill>
                  <a:schemeClr val="tx1"/>
                </a:solidFill>
              </a:rPr>
            </a:br>
            <a:endParaRPr lang="en-US" sz="3600" dirty="0">
              <a:solidFill>
                <a:schemeClr val="tx1"/>
              </a:solidFill>
            </a:endParaRPr>
          </a:p>
        </p:txBody>
      </p:sp>
      <p:sp>
        <p:nvSpPr>
          <p:cNvPr id="3" name="Content Placeholder 2"/>
          <p:cNvSpPr>
            <a:spLocks noGrp="1"/>
          </p:cNvSpPr>
          <p:nvPr>
            <p:ph idx="1"/>
          </p:nvPr>
        </p:nvSpPr>
        <p:spPr>
          <a:ln>
            <a:solidFill>
              <a:schemeClr val="accent1"/>
            </a:solidFill>
          </a:ln>
        </p:spPr>
        <p:txBody>
          <a:bodyPr lIns="68580" tIns="34290" rIns="68580" bIns="34290"/>
          <a:lstStyle/>
          <a:p>
            <a:r>
              <a:rPr lang="en-US" dirty="0" smtClean="0"/>
              <a:t>We experienced low rate of follow-ups for the first couple of months.</a:t>
            </a:r>
          </a:p>
          <a:p>
            <a:r>
              <a:rPr lang="en-US" dirty="0" smtClean="0"/>
              <a:t>But now we established a way we preventing any patient lost through:</a:t>
            </a:r>
          </a:p>
          <a:p>
            <a:pPr marL="0" indent="0">
              <a:buNone/>
            </a:pPr>
            <a:r>
              <a:rPr lang="en-US" dirty="0"/>
              <a:t> </a:t>
            </a:r>
            <a:r>
              <a:rPr lang="en-US" dirty="0" smtClean="0"/>
              <a:t>     1. Weekly and monthly report.</a:t>
            </a:r>
          </a:p>
          <a:p>
            <a:pPr marL="0" indent="0">
              <a:buNone/>
            </a:pPr>
            <a:r>
              <a:rPr lang="en-US" dirty="0" smtClean="0"/>
              <a:t>     2. Contact to the missed patients by phone call.</a:t>
            </a:r>
          </a:p>
          <a:p>
            <a:pPr marL="0" indent="0">
              <a:buNone/>
            </a:pPr>
            <a:r>
              <a:rPr lang="en-US" dirty="0" smtClean="0"/>
              <a:t>      </a:t>
            </a:r>
            <a:endParaRPr lang="en-US" dirty="0"/>
          </a:p>
        </p:txBody>
      </p:sp>
    </p:spTree>
    <p:extLst>
      <p:ext uri="{BB962C8B-B14F-4D97-AF65-F5344CB8AC3E}">
        <p14:creationId xmlns:p14="http://schemas.microsoft.com/office/powerpoint/2010/main" xmlns="" val="1866630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343151"/>
            <a:ext cx="6172200" cy="804663"/>
          </a:xfrm>
        </p:spPr>
        <p:txBody>
          <a:bodyPr lIns="68580" tIns="34290" rIns="68580" bIns="34290">
            <a:noAutofit/>
          </a:bodyPr>
          <a:lstStyle/>
          <a:p>
            <a:r>
              <a:rPr lang="en-US" sz="5400" dirty="0">
                <a:solidFill>
                  <a:schemeClr val="tx1"/>
                </a:solidFill>
              </a:rPr>
              <a:t>WHAT IS NEXT?</a:t>
            </a:r>
          </a:p>
        </p:txBody>
      </p:sp>
      <p:sp>
        <p:nvSpPr>
          <p:cNvPr id="3" name="Subtitle 2"/>
          <p:cNvSpPr>
            <a:spLocks noGrp="1"/>
          </p:cNvSpPr>
          <p:nvPr>
            <p:ph type="subTitle" idx="1"/>
          </p:nvPr>
        </p:nvSpPr>
        <p:spPr>
          <a:xfrm>
            <a:off x="2339752" y="3147814"/>
            <a:ext cx="6172200" cy="619458"/>
          </a:xfrm>
        </p:spPr>
        <p:txBody>
          <a:bodyPr lIns="68580" tIns="34290" rIns="68580" bIns="34290">
            <a:normAutofit/>
          </a:bodyPr>
          <a:lstStyle/>
          <a:p>
            <a:r>
              <a:rPr lang="en-US" sz="3200" dirty="0" smtClean="0">
                <a:solidFill>
                  <a:schemeClr val="tx1"/>
                </a:solidFill>
              </a:rPr>
              <a:t>  NCD </a:t>
            </a:r>
            <a:r>
              <a:rPr lang="en-US" sz="3200" dirty="0">
                <a:solidFill>
                  <a:schemeClr val="tx1"/>
                </a:solidFill>
              </a:rPr>
              <a:t>CLINIC </a:t>
            </a:r>
          </a:p>
        </p:txBody>
      </p:sp>
    </p:spTree>
    <p:extLst>
      <p:ext uri="{BB962C8B-B14F-4D97-AF65-F5344CB8AC3E}">
        <p14:creationId xmlns:p14="http://schemas.microsoft.com/office/powerpoint/2010/main" xmlns="" val="3455685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92FA4-8F79-0832-2C98-47C367D060F6}"/>
              </a:ext>
            </a:extLst>
          </p:cNvPr>
          <p:cNvSpPr>
            <a:spLocks noGrp="1"/>
          </p:cNvSpPr>
          <p:nvPr>
            <p:ph type="title"/>
          </p:nvPr>
        </p:nvSpPr>
        <p:spPr>
          <a:ln>
            <a:solidFill>
              <a:schemeClr val="accent1"/>
            </a:solidFill>
          </a:ln>
        </p:spPr>
        <p:txBody>
          <a:bodyPr lIns="68580" tIns="34290" rIns="68580" bIns="34290">
            <a:normAutofit/>
          </a:bodyPr>
          <a:lstStyle/>
          <a:p>
            <a:r>
              <a:rPr lang="en-US" sz="4000" b="1" dirty="0">
                <a:solidFill>
                  <a:schemeClr val="tx1"/>
                </a:solidFill>
              </a:rPr>
              <a:t>In NCD clinic:</a:t>
            </a:r>
          </a:p>
        </p:txBody>
      </p:sp>
      <p:sp>
        <p:nvSpPr>
          <p:cNvPr id="3" name="Content Placeholder 2">
            <a:extLst>
              <a:ext uri="{FF2B5EF4-FFF2-40B4-BE49-F238E27FC236}">
                <a16:creationId xmlns:a16="http://schemas.microsoft.com/office/drawing/2014/main" xmlns="" id="{3CD97A67-C5D6-1600-6C93-4062AA11098B}"/>
              </a:ext>
            </a:extLst>
          </p:cNvPr>
          <p:cNvSpPr>
            <a:spLocks noGrp="1"/>
          </p:cNvSpPr>
          <p:nvPr>
            <p:ph idx="1"/>
          </p:nvPr>
        </p:nvSpPr>
        <p:spPr>
          <a:ln>
            <a:solidFill>
              <a:schemeClr val="accent1"/>
            </a:solidFill>
          </a:ln>
        </p:spPr>
        <p:txBody>
          <a:bodyPr lIns="68580" tIns="34290" rIns="68580" bIns="34290"/>
          <a:lstStyle/>
          <a:p>
            <a:r>
              <a:rPr lang="en-US" b="1" dirty="0"/>
              <a:t>Improving follow up rates, including</a:t>
            </a:r>
            <a:r>
              <a:rPr lang="en-US" dirty="0"/>
              <a:t> in the most uncontrolled patients DM (A1c&gt;10%), HTN (SBP &gt;160/110), decompensated heart </a:t>
            </a:r>
            <a:r>
              <a:rPr lang="en-US" dirty="0" smtClean="0"/>
              <a:t>failure, acute exacerbations of asthma/COPD.</a:t>
            </a:r>
          </a:p>
          <a:p>
            <a:endParaRPr lang="en-US" dirty="0"/>
          </a:p>
          <a:p>
            <a:r>
              <a:rPr lang="en-US" dirty="0"/>
              <a:t>Ongoing quality improvement and patient </a:t>
            </a:r>
            <a:r>
              <a:rPr lang="en-US" dirty="0" smtClean="0"/>
              <a:t>education.</a:t>
            </a:r>
          </a:p>
          <a:p>
            <a:pPr>
              <a:buNone/>
            </a:pPr>
            <a:r>
              <a:rPr lang="en-US" dirty="0" smtClean="0"/>
              <a:t> </a:t>
            </a:r>
            <a:endParaRPr lang="en-US" dirty="0"/>
          </a:p>
          <a:p>
            <a:r>
              <a:rPr lang="en-US" dirty="0"/>
              <a:t>Data analysis of follow up rates </a:t>
            </a:r>
          </a:p>
          <a:p>
            <a:pPr marL="0" indent="0">
              <a:buNone/>
            </a:pPr>
            <a:endParaRPr lang="en-US" dirty="0"/>
          </a:p>
        </p:txBody>
      </p:sp>
    </p:spTree>
    <p:extLst>
      <p:ext uri="{BB962C8B-B14F-4D97-AF65-F5344CB8AC3E}">
        <p14:creationId xmlns:p14="http://schemas.microsoft.com/office/powerpoint/2010/main" xmlns="" val="377085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lIns="68580" tIns="34290" rIns="68580" bIns="34290"/>
          <a:lstStyle/>
          <a:p>
            <a:endParaRPr lang="en-US" dirty="0"/>
          </a:p>
        </p:txBody>
      </p:sp>
      <p:sp>
        <p:nvSpPr>
          <p:cNvPr id="3" name="Content Placeholder 2"/>
          <p:cNvSpPr>
            <a:spLocks noGrp="1"/>
          </p:cNvSpPr>
          <p:nvPr>
            <p:ph idx="1"/>
          </p:nvPr>
        </p:nvSpPr>
        <p:spPr>
          <a:ln>
            <a:solidFill>
              <a:schemeClr val="accent1"/>
            </a:solidFill>
          </a:ln>
        </p:spPr>
        <p:txBody>
          <a:bodyPr lIns="68580" tIns="34290" rIns="68580" bIns="34290"/>
          <a:lstStyle/>
          <a:p>
            <a:r>
              <a:rPr lang="en-US" sz="2700" b="1" dirty="0">
                <a:solidFill>
                  <a:schemeClr val="tx1">
                    <a:lumMod val="95000"/>
                    <a:lumOff val="5000"/>
                  </a:schemeClr>
                </a:solidFill>
              </a:rPr>
              <a:t>Establish national capacity for prevention and control of </a:t>
            </a:r>
            <a:r>
              <a:rPr lang="en-US" sz="2700" b="1" dirty="0" smtClean="0">
                <a:solidFill>
                  <a:schemeClr val="tx1">
                    <a:lumMod val="95000"/>
                    <a:lumOff val="5000"/>
                  </a:schemeClr>
                </a:solidFill>
              </a:rPr>
              <a:t>NCDs led by the MOHD of Somaliland.</a:t>
            </a:r>
            <a:endParaRPr lang="en-US" sz="2700" b="1" dirty="0">
              <a:solidFill>
                <a:schemeClr val="tx1">
                  <a:lumMod val="95000"/>
                  <a:lumOff val="5000"/>
                </a:schemeClr>
              </a:solidFill>
            </a:endParaRPr>
          </a:p>
          <a:p>
            <a:endParaRPr lang="en-US" dirty="0"/>
          </a:p>
        </p:txBody>
      </p:sp>
    </p:spTree>
    <p:extLst>
      <p:ext uri="{BB962C8B-B14F-4D97-AF65-F5344CB8AC3E}">
        <p14:creationId xmlns:p14="http://schemas.microsoft.com/office/powerpoint/2010/main" xmlns="" val="1506150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75656" y="1779662"/>
            <a:ext cx="6048672" cy="1446550"/>
          </a:xfrm>
          <a:prstGeom prst="rect">
            <a:avLst/>
          </a:prstGeom>
          <a:solidFill>
            <a:schemeClr val="tx1"/>
          </a:solidFill>
        </p:spPr>
        <p:txBody>
          <a:bodyPr wrap="square">
            <a:spAutoFit/>
          </a:bodyPr>
          <a:lstStyle/>
          <a:p>
            <a:pPr algn="ctr"/>
            <a:r>
              <a:rPr lang="en-GB" sz="8800" dirty="0" smtClean="0">
                <a:solidFill>
                  <a:srgbClr val="FFFF00"/>
                </a:solidFill>
              </a:rPr>
              <a:t>Thank you!</a:t>
            </a:r>
            <a:endParaRPr lang="en-GB" dirty="0">
              <a:solidFill>
                <a:srgbClr val="FFFF00"/>
              </a:solidFill>
            </a:endParaRPr>
          </a:p>
        </p:txBody>
      </p:sp>
    </p:spTree>
    <p:extLst>
      <p:ext uri="{BB962C8B-B14F-4D97-AF65-F5344CB8AC3E}">
        <p14:creationId xmlns="" xmlns:p14="http://schemas.microsoft.com/office/powerpoint/2010/main" val="537774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7" name="Picture 6" descr="A diagram of life and death&#10;&#10;Description automatically generated">
            <a:extLst>
              <a:ext uri="{FF2B5EF4-FFF2-40B4-BE49-F238E27FC236}">
                <a16:creationId xmlns:a16="http://schemas.microsoft.com/office/drawing/2014/main" xmlns="" id="{C961A263-C817-CF87-90CC-0010DED3D2CE}"/>
              </a:ext>
            </a:extLst>
          </p:cNvPr>
          <p:cNvPicPr>
            <a:picLocks noChangeAspect="1"/>
          </p:cNvPicPr>
          <p:nvPr/>
        </p:nvPicPr>
        <p:blipFill rotWithShape="1">
          <a:blip r:embed="rId2" cstate="print"/>
          <a:srcRect b="9939"/>
          <a:stretch/>
        </p:blipFill>
        <p:spPr>
          <a:xfrm>
            <a:off x="0" y="7"/>
            <a:ext cx="7252232" cy="5143493"/>
          </a:xfrm>
          <a:prstGeom prst="rect">
            <a:avLst/>
          </a:prstGeom>
        </p:spPr>
      </p:pic>
      <p:sp>
        <p:nvSpPr>
          <p:cNvPr id="48" name="Rectangle 47">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843764" y="0"/>
            <a:ext cx="5300234"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 name="Content Placeholder 2">
            <a:extLst>
              <a:ext uri="{FF2B5EF4-FFF2-40B4-BE49-F238E27FC236}">
                <a16:creationId xmlns:a16="http://schemas.microsoft.com/office/drawing/2014/main" xmlns="" id="{E515E3A4-04BF-392F-D0A9-DCF40CF1CC8B}"/>
              </a:ext>
            </a:extLst>
          </p:cNvPr>
          <p:cNvSpPr>
            <a:spLocks noGrp="1"/>
          </p:cNvSpPr>
          <p:nvPr>
            <p:ph idx="1"/>
          </p:nvPr>
        </p:nvSpPr>
        <p:spPr>
          <a:xfrm>
            <a:off x="6536531" y="1014413"/>
            <a:ext cx="2499965" cy="3350419"/>
          </a:xfrm>
        </p:spPr>
        <p:txBody>
          <a:bodyPr lIns="68580" tIns="34290" rIns="68580" bIns="34290">
            <a:normAutofit/>
          </a:bodyPr>
          <a:lstStyle/>
          <a:p>
            <a:pPr marL="0" indent="0">
              <a:buNone/>
            </a:pPr>
            <a:r>
              <a:rPr lang="en-US" sz="1500" b="1" i="1" u="sng" dirty="0">
                <a:latin typeface="arial" panose="020B0604020202020204" pitchFamily="34" charset="0"/>
              </a:rPr>
              <a:t>The disability-adjusted life year(DALY) </a:t>
            </a:r>
            <a:r>
              <a:rPr lang="en-US" sz="1500" dirty="0">
                <a:latin typeface="arial" panose="020B0604020202020204" pitchFamily="34" charset="0"/>
              </a:rPr>
              <a:t>measures the overall disease burden, expressed as the number of years lost due to ill health, disability, or early death.</a:t>
            </a:r>
            <a:endParaRPr lang="en-US" sz="1500" dirty="0">
              <a:latin typeface="Google Sans"/>
            </a:endParaRPr>
          </a:p>
        </p:txBody>
      </p:sp>
    </p:spTree>
    <p:extLst>
      <p:ext uri="{BB962C8B-B14F-4D97-AF65-F5344CB8AC3E}">
        <p14:creationId xmlns:p14="http://schemas.microsoft.com/office/powerpoint/2010/main" xmlns="" val="138812283"/>
      </p:ext>
    </p:extLst>
  </p:cSld>
  <p:clrMapOvr>
    <a:masterClrMapping/>
  </p:clrMapOvr>
  <mc:AlternateContent xmlns:mc="http://schemas.openxmlformats.org/markup-compatibility/2006">
    <mc:Choice xmlns:p14="http://schemas.microsoft.com/office/powerpoint/2010/main" xmlns="" Requires="p14">
      <p:transition spd="slow" p14:dur="2000" advTm="140957"/>
    </mc:Choice>
    <mc:Fallback>
      <p:transition spd="slow" advTm="1409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54782EB-8CEA-8AD5-FB8E-103622CEA490}"/>
              </a:ext>
            </a:extLst>
          </p:cNvPr>
          <p:cNvPicPr>
            <a:picLocks noGrp="1" noChangeAspect="1"/>
          </p:cNvPicPr>
          <p:nvPr>
            <p:ph idx="1"/>
          </p:nvPr>
        </p:nvPicPr>
        <p:blipFill>
          <a:blip r:embed="rId2" cstate="print"/>
          <a:stretch>
            <a:fillRect/>
          </a:stretch>
        </p:blipFill>
        <p:spPr>
          <a:xfrm>
            <a:off x="1476962" y="482600"/>
            <a:ext cx="6190076" cy="4178300"/>
          </a:xfrm>
          <a:prstGeom prst="rect">
            <a:avLst/>
          </a:prstGeom>
        </p:spPr>
      </p:pic>
    </p:spTree>
    <p:extLst>
      <p:ext uri="{BB962C8B-B14F-4D97-AF65-F5344CB8AC3E}">
        <p14:creationId xmlns:p14="http://schemas.microsoft.com/office/powerpoint/2010/main" xmlns="" val="102826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xmlns="" id="{645DA465-A77F-3325-2CC2-EC16DE1D1106}"/>
              </a:ext>
            </a:extLst>
          </p:cNvPr>
          <p:cNvPicPr>
            <a:picLocks noGrp="1" noChangeAspect="1"/>
          </p:cNvPicPr>
          <p:nvPr>
            <p:ph idx="1"/>
          </p:nvPr>
        </p:nvPicPr>
        <p:blipFill rotWithShape="1">
          <a:blip r:embed="rId2" cstate="print"/>
          <a:srcRect b="3035"/>
          <a:stretch/>
        </p:blipFill>
        <p:spPr>
          <a:xfrm>
            <a:off x="15" y="-113339"/>
            <a:ext cx="9143985" cy="5142539"/>
          </a:xfrm>
          <a:prstGeom prst="rect">
            <a:avLst/>
          </a:prstGeom>
        </p:spPr>
      </p:pic>
    </p:spTree>
    <p:extLst>
      <p:ext uri="{BB962C8B-B14F-4D97-AF65-F5344CB8AC3E}">
        <p14:creationId xmlns:p14="http://schemas.microsoft.com/office/powerpoint/2010/main" xmlns="" val="4249018216"/>
      </p:ext>
    </p:extLst>
  </p:cSld>
  <p:clrMapOvr>
    <a:masterClrMapping/>
  </p:clrMapOvr>
  <mc:AlternateContent xmlns:mc="http://schemas.openxmlformats.org/markup-compatibility/2006">
    <mc:Choice xmlns:p14="http://schemas.microsoft.com/office/powerpoint/2010/main" xmlns="" Requires="p14">
      <p:transition spd="slow" p14:dur="2000" advTm="3559"/>
    </mc:Choice>
    <mc:Fallback>
      <p:transition spd="slow" advTm="355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6473512"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defTabSz="685800">
              <a:defRPr/>
            </a:pPr>
            <a:endParaRPr lang="en-US" sz="1400" dirty="0">
              <a:solidFill>
                <a:srgbClr val="000000"/>
              </a:solidFill>
              <a:latin typeface="Calibri" panose="020F0502020204030204"/>
            </a:endParaRPr>
          </a:p>
        </p:txBody>
      </p:sp>
      <p:sp>
        <p:nvSpPr>
          <p:cNvPr id="13" name="Freeform: Shape 12">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US"/>
          </a:p>
        </p:txBody>
      </p:sp>
      <p:pic>
        <p:nvPicPr>
          <p:cNvPr id="4" name="Content Placeholder 4">
            <a:extLst>
              <a:ext uri="{FF2B5EF4-FFF2-40B4-BE49-F238E27FC236}">
                <a16:creationId xmlns:a16="http://schemas.microsoft.com/office/drawing/2014/main" xmlns="" id="{9119F964-3104-1336-CDC7-AEF681A5AF23}"/>
              </a:ext>
            </a:extLst>
          </p:cNvPr>
          <p:cNvPicPr>
            <a:picLocks noChangeAspect="1"/>
          </p:cNvPicPr>
          <p:nvPr/>
        </p:nvPicPr>
        <p:blipFill>
          <a:blip r:embed="rId2" cstate="print"/>
          <a:stretch>
            <a:fillRect/>
          </a:stretch>
        </p:blipFill>
        <p:spPr>
          <a:xfrm>
            <a:off x="242888" y="1059582"/>
            <a:ext cx="3850225" cy="221438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xmlns="" id="{A119CB7E-7EBA-3F6A-24B5-FBF85B77878A}"/>
              </a:ext>
            </a:extLst>
          </p:cNvPr>
          <p:cNvSpPr>
            <a:spLocks noGrp="1"/>
          </p:cNvSpPr>
          <p:nvPr>
            <p:ph idx="1"/>
          </p:nvPr>
        </p:nvSpPr>
        <p:spPr>
          <a:xfrm>
            <a:off x="4421221" y="843558"/>
            <a:ext cx="4094129" cy="3789164"/>
          </a:xfrm>
        </p:spPr>
        <p:txBody>
          <a:bodyPr lIns="68580" tIns="34290" rIns="68580" bIns="34290">
            <a:normAutofit/>
          </a:bodyPr>
          <a:lstStyle/>
          <a:p>
            <a:r>
              <a:rPr lang="en-US" sz="1600" dirty="0">
                <a:latin typeface="Roboto" panose="02000000000000000000" pitchFamily="2" charset="0"/>
              </a:rPr>
              <a:t>Changes in Demography/epidemiology enable a shift from communicable to NCDs in lower-income countries, </a:t>
            </a:r>
            <a:r>
              <a:rPr lang="en-US" sz="1600" b="1" dirty="0">
                <a:latin typeface="Roboto" panose="02000000000000000000" pitchFamily="2" charset="0"/>
              </a:rPr>
              <a:t>although we have a double burden in Somaliland.</a:t>
            </a:r>
          </a:p>
          <a:p>
            <a:pPr marL="0" indent="0">
              <a:buNone/>
            </a:pPr>
            <a:endParaRPr lang="en-US" sz="1600" b="1" dirty="0">
              <a:latin typeface="Roboto" panose="02000000000000000000" pitchFamily="2" charset="0"/>
            </a:endParaRPr>
          </a:p>
          <a:p>
            <a:r>
              <a:rPr lang="en-US" sz="1600" dirty="0">
                <a:latin typeface="Roboto" panose="02000000000000000000" pitchFamily="2" charset="0"/>
              </a:rPr>
              <a:t>The health systems of lower-income countries </a:t>
            </a:r>
            <a:r>
              <a:rPr lang="en-US" sz="1600" b="1" dirty="0">
                <a:latin typeface="Roboto" panose="02000000000000000000" pitchFamily="2" charset="0"/>
              </a:rPr>
              <a:t>are unprepared for this change</a:t>
            </a:r>
          </a:p>
          <a:p>
            <a:pPr marL="0" indent="0">
              <a:buNone/>
            </a:pPr>
            <a:endParaRPr lang="en-US" sz="2000" dirty="0">
              <a:latin typeface="Roboto" panose="02000000000000000000" pitchFamily="2" charset="0"/>
            </a:endParaRPr>
          </a:p>
        </p:txBody>
      </p:sp>
    </p:spTree>
    <p:extLst>
      <p:ext uri="{BB962C8B-B14F-4D97-AF65-F5344CB8AC3E}">
        <p14:creationId xmlns:p14="http://schemas.microsoft.com/office/powerpoint/2010/main" xmlns="" val="3094738749"/>
      </p:ext>
    </p:extLst>
  </p:cSld>
  <p:clrMapOvr>
    <a:masterClrMapping/>
  </p:clrMapOvr>
  <mc:AlternateContent xmlns:mc="http://schemas.openxmlformats.org/markup-compatibility/2006">
    <mc:Choice xmlns:p14="http://schemas.microsoft.com/office/powerpoint/2010/main" xmlns="" Requires="p14">
      <p:transition spd="slow" p14:dur="2000" advTm="39655"/>
    </mc:Choice>
    <mc:Fallback>
      <p:transition spd="slow" advTm="3965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Rectangle 11">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ectangle 13">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733" y="0"/>
            <a:ext cx="6803135"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Rectangle 15">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5" name="Content Placeholder 4">
            <a:extLst>
              <a:ext uri="{FF2B5EF4-FFF2-40B4-BE49-F238E27FC236}">
                <a16:creationId xmlns:a16="http://schemas.microsoft.com/office/drawing/2014/main" xmlns="" id="{DC966598-666E-B653-B9C2-0C3E2D2F21FC}"/>
              </a:ext>
            </a:extLst>
          </p:cNvPr>
          <p:cNvPicPr>
            <a:picLocks noGrp="1" noChangeAspect="1"/>
          </p:cNvPicPr>
          <p:nvPr>
            <p:ph idx="1"/>
          </p:nvPr>
        </p:nvPicPr>
        <p:blipFill>
          <a:blip r:embed="rId2" cstate="print"/>
          <a:stretch>
            <a:fillRect/>
          </a:stretch>
        </p:blipFill>
        <p:spPr>
          <a:xfrm>
            <a:off x="991517" y="342900"/>
            <a:ext cx="7160966" cy="4457700"/>
          </a:xfrm>
          <a:prstGeom prst="rect">
            <a:avLst/>
          </a:prstGeom>
        </p:spPr>
      </p:pic>
    </p:spTree>
    <p:extLst>
      <p:ext uri="{BB962C8B-B14F-4D97-AF65-F5344CB8AC3E}">
        <p14:creationId xmlns:p14="http://schemas.microsoft.com/office/powerpoint/2010/main" xmlns="" val="332817958"/>
      </p:ext>
    </p:extLst>
  </p:cSld>
  <p:clrMapOvr>
    <a:masterClrMapping/>
  </p:clrMapOvr>
  <mc:AlternateContent xmlns:mc="http://schemas.openxmlformats.org/markup-compatibility/2006">
    <mc:Choice xmlns:p14="http://schemas.microsoft.com/office/powerpoint/2010/main" xmlns="" Requires="p14">
      <p:transition spd="slow" p14:dur="2000" advTm="137243"/>
    </mc:Choice>
    <mc:Fallback>
      <p:transition spd="slow" advTm="137243"/>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3_Oriel">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10031</TotalTime>
  <Words>1524</Words>
  <Application>Microsoft Office PowerPoint</Application>
  <PresentationFormat>On-screen Show (16:9)</PresentationFormat>
  <Paragraphs>214</Paragraphs>
  <Slides>49</Slides>
  <Notes>7</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Oriel</vt:lpstr>
      <vt:lpstr>3_Oriel</vt:lpstr>
      <vt:lpstr>Tackling the Non-communicable diseases In Somaliland.</vt:lpstr>
      <vt:lpstr>Non-Communicable Diseases (NCDs)</vt:lpstr>
      <vt:lpstr>NCDs burden in Low-income countries</vt:lpstr>
      <vt:lpstr>NCDs burden in Low-income countries</vt:lpstr>
      <vt:lpstr>Slide 5</vt:lpstr>
      <vt:lpstr>Slide 6</vt:lpstr>
      <vt:lpstr>Slide 7</vt:lpstr>
      <vt:lpstr>Slide 8</vt:lpstr>
      <vt:lpstr>Slide 9</vt:lpstr>
      <vt:lpstr>Slide 10</vt:lpstr>
      <vt:lpstr>Slide 11</vt:lpstr>
      <vt:lpstr>Slide 12</vt:lpstr>
      <vt:lpstr>Slide 13</vt:lpstr>
      <vt:lpstr>Slide 14</vt:lpstr>
      <vt:lpstr>Hargeisa Group Hospital </vt:lpstr>
      <vt:lpstr>Brief History </vt:lpstr>
      <vt:lpstr>Slide 17</vt:lpstr>
      <vt:lpstr>OBJECTIVES</vt:lpstr>
      <vt:lpstr>Vision and Mission </vt:lpstr>
      <vt:lpstr>Vision </vt:lpstr>
      <vt:lpstr>Mission</vt:lpstr>
      <vt:lpstr>THE CARE WE PROVIDE</vt:lpstr>
      <vt:lpstr>Systematic; from the beginning to the end </vt:lpstr>
      <vt:lpstr>Step 1; Registration </vt:lpstr>
      <vt:lpstr>Step 1; Registration </vt:lpstr>
      <vt:lpstr>Patient intake form (Diabetes)</vt:lpstr>
      <vt:lpstr>Slide 27</vt:lpstr>
      <vt:lpstr>Slide 28</vt:lpstr>
      <vt:lpstr>Step 2 ; evaluation of the patient</vt:lpstr>
      <vt:lpstr>Counselling </vt:lpstr>
      <vt:lpstr>Follow up</vt:lpstr>
      <vt:lpstr>Slide 32</vt:lpstr>
      <vt:lpstr>What makes us different?</vt:lpstr>
      <vt:lpstr>Slide 34</vt:lpstr>
      <vt:lpstr>At the moment !</vt:lpstr>
      <vt:lpstr>Slide 36</vt:lpstr>
      <vt:lpstr>  Distribution by Age and Diagnosis</vt:lpstr>
      <vt:lpstr>Slide 38</vt:lpstr>
      <vt:lpstr>Data Analysis</vt:lpstr>
      <vt:lpstr>Gender </vt:lpstr>
      <vt:lpstr>Fellow up rate</vt:lpstr>
      <vt:lpstr>6th July to 3rd august, weekly report result</vt:lpstr>
      <vt:lpstr>Challenges </vt:lpstr>
      <vt:lpstr>Space </vt:lpstr>
      <vt:lpstr>Follow up </vt:lpstr>
      <vt:lpstr>WHAT IS NEXT?</vt:lpstr>
      <vt:lpstr>In NCD clinic:</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Hersi</cp:lastModifiedBy>
  <cp:revision>1166</cp:revision>
  <dcterms:created xsi:type="dcterms:W3CDTF">2021-11-11T16:20:15Z</dcterms:created>
  <dcterms:modified xsi:type="dcterms:W3CDTF">2023-08-14T07:05:13Z</dcterms:modified>
</cp:coreProperties>
</file>